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Raleway SemiBold"/>
      <p:regular r:id="rId41"/>
      <p:bold r:id="rId42"/>
      <p:italic r:id="rId43"/>
      <p:boldItalic r:id="rId44"/>
    </p:embeddedFont>
    <p:embeddedFont>
      <p:font typeface="Red Hat Display Black"/>
      <p:bold r:id="rId45"/>
      <p:boldItalic r:id="rId46"/>
    </p:embeddedFont>
    <p:embeddedFont>
      <p:font typeface="Red Hat Display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47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1" roundtripDataSignature="AMtx7miLVCcWWLxIm62pWXMGa0VSUWHm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0B42E77-2D70-4918-9CB6-8A6BCB574DE6}">
  <a:tblStyle styleId="{30B42E77-2D70-4918-9CB6-8A6BCB574DE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4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42" Type="http://schemas.openxmlformats.org/officeDocument/2006/relationships/font" Target="fonts/RalewaySemiBold-bold.fntdata"/><Relationship Id="rId41" Type="http://schemas.openxmlformats.org/officeDocument/2006/relationships/font" Target="fonts/RalewaySemiBold-regular.fntdata"/><Relationship Id="rId44" Type="http://schemas.openxmlformats.org/officeDocument/2006/relationships/font" Target="fonts/RalewaySemiBold-boldItalic.fntdata"/><Relationship Id="rId43" Type="http://schemas.openxmlformats.org/officeDocument/2006/relationships/font" Target="fonts/RalewaySemiBold-italic.fntdata"/><Relationship Id="rId46" Type="http://schemas.openxmlformats.org/officeDocument/2006/relationships/font" Target="fonts/RedHatDisplayBlack-boldItalic.fntdata"/><Relationship Id="rId45" Type="http://schemas.openxmlformats.org/officeDocument/2006/relationships/font" Target="fonts/RedHatDisplayBlack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edHatDisplay-bold.fntdata"/><Relationship Id="rId47" Type="http://schemas.openxmlformats.org/officeDocument/2006/relationships/font" Target="fonts/RedHatDisplay-regular.fntdata"/><Relationship Id="rId49" Type="http://schemas.openxmlformats.org/officeDocument/2006/relationships/font" Target="fonts/RedHatDisplay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aleway-regular.fntdata"/><Relationship Id="rId36" Type="http://schemas.openxmlformats.org/officeDocument/2006/relationships/slide" Target="slides/slide30.xml"/><Relationship Id="rId39" Type="http://schemas.openxmlformats.org/officeDocument/2006/relationships/font" Target="fonts/Raleway-italic.fntdata"/><Relationship Id="rId38" Type="http://schemas.openxmlformats.org/officeDocument/2006/relationships/font" Target="fonts/Raleway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customschemas.google.com/relationships/presentationmetadata" Target="metadata"/><Relationship Id="rId50" Type="http://schemas.openxmlformats.org/officeDocument/2006/relationships/font" Target="fonts/RedHatDisplay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eradata.github.io/jupyterextensions/assets/icons/jupyter.logo.png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Since our business case is understanding between two different crisis, the importance lies in the time series. So we have implemented a dimentional table for time.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Next our important information is the fact table. Our measure is index values, stock performance, and unemployment/employment data.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Next Code table.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two major staging table to collect the data.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Here’s our snowflake model. We have also implemented few views to pull necessary data for tableau.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Next, Aakash will provide the steps we implemented starting with Data Ingestion.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Link for jupyter icon: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https://teradata.github.io/jupyterextensions/assets/icons/jupyter.logo.png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Thank you, Adrienne. Good evening. Let me start with the tools we used in this project.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used web scraping, APIs connections, and in one case downloaded CSV file. We had to web-scrap the Sector/Industry stocks performance data using Jupyter notebook. This process is automated such that we can implement simplar steps to get the  data periodically.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Labor Statistics data is aviable via APIs. These are public APIs, but we registered so that we can extract large number of data codes at a time. Again this step is automated using Jupyter Notebook.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 case of getting index peformance data, we had to download csv files due to non-availability of the APIs.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used Python and R to process our data and improve data quality. We made sure to remove nulls, make sure datetime information is not duplicated. Finally the data is loaded into a staging table.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used MySQL on Google Cloud Platoform and ran schema and data queries to create a dimensional tables.  Finally we have implemented the above on NoSQL  to see the viablity, which was successful.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Finally we used Tableau to develop our visuals.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Now let’s check our datasets.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Our data very concrete. Since our business case is understanding the relation/impact between broader market performance with labor market during the time crisis, we have narrowed our datasets. We acquired the data from Yahoo Finance, Fed Reserve, and Labor Department.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Let me briefly explain the data quality steps we took.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Let me talk about data profiles.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implemented a master code table. It is has demographic and necessary codes to pull the data from the APIs.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information is curated so that it can be impleted further into data dictionary.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Next table is period table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42236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2"/>
          <p:cNvSpPr/>
          <p:nvPr/>
        </p:nvSpPr>
        <p:spPr>
          <a:xfrm flipH="1" rot="10800000">
            <a:off x="0" y="-50"/>
            <a:ext cx="6081900" cy="2766600"/>
          </a:xfrm>
          <a:prstGeom prst="round1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2"/>
          <p:cNvSpPr txBox="1"/>
          <p:nvPr>
            <p:ph type="ctrTitle"/>
          </p:nvPr>
        </p:nvSpPr>
        <p:spPr>
          <a:xfrm>
            <a:off x="456600" y="459275"/>
            <a:ext cx="5150400" cy="18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3" name="Google Shape;13;p32"/>
          <p:cNvSpPr/>
          <p:nvPr/>
        </p:nvSpPr>
        <p:spPr>
          <a:xfrm flipH="1">
            <a:off x="7944600" y="3944200"/>
            <a:ext cx="1199400" cy="1199400"/>
          </a:xfrm>
          <a:prstGeom prst="round1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42236">
              <a:alpha val="7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1"/>
          <p:cNvSpPr/>
          <p:nvPr/>
        </p:nvSpPr>
        <p:spPr>
          <a:xfrm>
            <a:off x="-6100" y="3429000"/>
            <a:ext cx="9150000" cy="171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1"/>
          <p:cNvSpPr txBox="1"/>
          <p:nvPr>
            <p:ph type="ctrTitle"/>
          </p:nvPr>
        </p:nvSpPr>
        <p:spPr>
          <a:xfrm>
            <a:off x="1561925" y="3020412"/>
            <a:ext cx="70038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41"/>
          <p:cNvSpPr txBox="1"/>
          <p:nvPr>
            <p:ph idx="1" type="subTitle"/>
          </p:nvPr>
        </p:nvSpPr>
        <p:spPr>
          <a:xfrm>
            <a:off x="1561925" y="3533375"/>
            <a:ext cx="70038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41"/>
          <p:cNvSpPr/>
          <p:nvPr/>
        </p:nvSpPr>
        <p:spPr>
          <a:xfrm>
            <a:off x="0" y="1998300"/>
            <a:ext cx="1430700" cy="1430700"/>
          </a:xfrm>
          <a:prstGeom prst="round1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42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81" name="Google Shape;81;p42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60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" name="Google Shape;82;p42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83" name="Google Shape;83;p42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fmla="val 8758" name="adj1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42"/>
              <p:cNvSpPr/>
              <p:nvPr/>
            </p:nvSpPr>
            <p:spPr>
              <a:xfrm flipH="1" rot="10800000">
                <a:off x="0" y="-250"/>
                <a:ext cx="4115400" cy="1415100"/>
              </a:xfrm>
              <a:prstGeom prst="round1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42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6" name="Google Shape;86;p42"/>
          <p:cNvSpPr txBox="1"/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7" name="Google Shape;87;p42"/>
          <p:cNvSpPr txBox="1"/>
          <p:nvPr>
            <p:ph idx="1" type="body"/>
          </p:nvPr>
        </p:nvSpPr>
        <p:spPr>
          <a:xfrm>
            <a:off x="913175" y="1746150"/>
            <a:ext cx="59448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╸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9pPr>
          </a:lstStyle>
          <a:p/>
        </p:txBody>
      </p:sp>
      <p:sp>
        <p:nvSpPr>
          <p:cNvPr id="88" name="Google Shape;88;p42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43"/>
          <p:cNvGrpSpPr/>
          <p:nvPr/>
        </p:nvGrpSpPr>
        <p:grpSpPr>
          <a:xfrm>
            <a:off x="0" y="-25"/>
            <a:ext cx="9144000" cy="5143500"/>
            <a:chOff x="0" y="-225"/>
            <a:chExt cx="9144000" cy="5143500"/>
          </a:xfrm>
        </p:grpSpPr>
        <p:sp>
          <p:nvSpPr>
            <p:cNvPr id="91" name="Google Shape;91;p43"/>
            <p:cNvSpPr/>
            <p:nvPr/>
          </p:nvSpPr>
          <p:spPr>
            <a:xfrm>
              <a:off x="0" y="-225"/>
              <a:ext cx="9144000" cy="5143500"/>
            </a:xfrm>
            <a:prstGeom prst="frame">
              <a:avLst>
                <a:gd fmla="val 8758" name="adj1"/>
              </a:avLst>
            </a:prstGeom>
            <a:solidFill>
              <a:srgbClr val="142236">
                <a:alpha val="5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3"/>
            <p:cNvSpPr/>
            <p:nvPr/>
          </p:nvSpPr>
          <p:spPr>
            <a:xfrm flipH="1" rot="10800000">
              <a:off x="0" y="-175"/>
              <a:ext cx="4572000" cy="906300"/>
            </a:xfrm>
            <a:prstGeom prst="round1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43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3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AND_BODY_1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3"/>
          <p:cNvSpPr/>
          <p:nvPr/>
        </p:nvSpPr>
        <p:spPr>
          <a:xfrm rot="10800000">
            <a:off x="4766875" y="300"/>
            <a:ext cx="4377000" cy="4377000"/>
          </a:xfrm>
          <a:prstGeom prst="round1Rect">
            <a:avLst>
              <a:gd fmla="val 50000" name="adj"/>
            </a:avLst>
          </a:prstGeom>
          <a:solidFill>
            <a:srgbClr val="142236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3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3"/>
          <p:cNvSpPr txBox="1"/>
          <p:nvPr>
            <p:ph type="title"/>
          </p:nvPr>
        </p:nvSpPr>
        <p:spPr>
          <a:xfrm>
            <a:off x="913175" y="834175"/>
            <a:ext cx="34671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8" name="Google Shape;18;p33"/>
          <p:cNvSpPr txBox="1"/>
          <p:nvPr>
            <p:ph idx="1" type="body"/>
          </p:nvPr>
        </p:nvSpPr>
        <p:spPr>
          <a:xfrm>
            <a:off x="913175" y="1593750"/>
            <a:ext cx="3467100" cy="27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╸"/>
              <a:defRPr sz="2000">
                <a:solidFill>
                  <a:schemeClr val="dk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╶"/>
              <a:defRPr sz="2000">
                <a:solidFill>
                  <a:schemeClr val="dk2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3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4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22" name="Google Shape;22;p34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60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" name="Google Shape;23;p34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24" name="Google Shape;24;p34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fmla="val 8758" name="adj1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4"/>
              <p:cNvSpPr/>
              <p:nvPr/>
            </p:nvSpPr>
            <p:spPr>
              <a:xfrm flipH="1" rot="10800000">
                <a:off x="0" y="-250"/>
                <a:ext cx="4115400" cy="1415100"/>
              </a:xfrm>
              <a:prstGeom prst="round1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4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" name="Google Shape;27;p34"/>
          <p:cNvSpPr txBox="1"/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8" name="Google Shape;28;p34"/>
          <p:cNvSpPr txBox="1"/>
          <p:nvPr>
            <p:ph idx="1" type="body"/>
          </p:nvPr>
        </p:nvSpPr>
        <p:spPr>
          <a:xfrm>
            <a:off x="913175" y="1746150"/>
            <a:ext cx="34191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╸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9pPr>
          </a:lstStyle>
          <a:p/>
        </p:txBody>
      </p:sp>
      <p:sp>
        <p:nvSpPr>
          <p:cNvPr id="29" name="Google Shape;29;p34"/>
          <p:cNvSpPr txBox="1"/>
          <p:nvPr>
            <p:ph idx="2" type="body"/>
          </p:nvPr>
        </p:nvSpPr>
        <p:spPr>
          <a:xfrm>
            <a:off x="4811921" y="1746150"/>
            <a:ext cx="34191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╸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9pPr>
          </a:lstStyle>
          <a:p/>
        </p:txBody>
      </p:sp>
      <p:sp>
        <p:nvSpPr>
          <p:cNvPr id="30" name="Google Shape;30;p34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Veiled">
  <p:cSld name="BLANK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42236">
              <a:alpha val="7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5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5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6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6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7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40" name="Google Shape;40;p37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60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" name="Google Shape;41;p37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42" name="Google Shape;42;p37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fmla="val 8758" name="adj1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37"/>
              <p:cNvSpPr/>
              <p:nvPr/>
            </p:nvSpPr>
            <p:spPr>
              <a:xfrm flipH="1" rot="10800000">
                <a:off x="0" y="-250"/>
                <a:ext cx="4115400" cy="1415100"/>
              </a:xfrm>
              <a:prstGeom prst="round1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37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" name="Google Shape;45;p37"/>
          <p:cNvSpPr txBox="1"/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6" name="Google Shape;46;p37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38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49" name="Google Shape;49;p3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60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" name="Google Shape;50;p38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51" name="Google Shape;51;p38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fmla="val 8758" name="adj1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38"/>
              <p:cNvSpPr/>
              <p:nvPr/>
            </p:nvSpPr>
            <p:spPr>
              <a:xfrm flipH="1" rot="10800000">
                <a:off x="0" y="-250"/>
                <a:ext cx="4115400" cy="1415100"/>
              </a:xfrm>
              <a:prstGeom prst="round1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38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54;p38"/>
          <p:cNvSpPr txBox="1"/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5" name="Google Shape;55;p38"/>
          <p:cNvSpPr txBox="1"/>
          <p:nvPr>
            <p:ph idx="1" type="body"/>
          </p:nvPr>
        </p:nvSpPr>
        <p:spPr>
          <a:xfrm>
            <a:off x="913175" y="1746150"/>
            <a:ext cx="22242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╸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9pPr>
          </a:lstStyle>
          <a:p/>
        </p:txBody>
      </p:sp>
      <p:sp>
        <p:nvSpPr>
          <p:cNvPr id="56" name="Google Shape;56;p38"/>
          <p:cNvSpPr txBox="1"/>
          <p:nvPr>
            <p:ph idx="2" type="body"/>
          </p:nvPr>
        </p:nvSpPr>
        <p:spPr>
          <a:xfrm>
            <a:off x="3427841" y="1746150"/>
            <a:ext cx="22242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╸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9pPr>
          </a:lstStyle>
          <a:p/>
        </p:txBody>
      </p:sp>
      <p:sp>
        <p:nvSpPr>
          <p:cNvPr id="57" name="Google Shape;57;p38"/>
          <p:cNvSpPr txBox="1"/>
          <p:nvPr>
            <p:ph idx="3" type="body"/>
          </p:nvPr>
        </p:nvSpPr>
        <p:spPr>
          <a:xfrm>
            <a:off x="5942507" y="1746150"/>
            <a:ext cx="22242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╸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9pPr>
          </a:lstStyle>
          <a:p/>
        </p:txBody>
      </p:sp>
      <p:sp>
        <p:nvSpPr>
          <p:cNvPr id="58" name="Google Shape;58;p38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39"/>
          <p:cNvGrpSpPr/>
          <p:nvPr/>
        </p:nvGrpSpPr>
        <p:grpSpPr>
          <a:xfrm>
            <a:off x="0" y="-100"/>
            <a:ext cx="9144000" cy="5143600"/>
            <a:chOff x="0" y="-100"/>
            <a:chExt cx="9144000" cy="5143600"/>
          </a:xfrm>
        </p:grpSpPr>
        <p:sp>
          <p:nvSpPr>
            <p:cNvPr id="61" name="Google Shape;61;p3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60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9"/>
            <p:cNvSpPr/>
            <p:nvPr/>
          </p:nvSpPr>
          <p:spPr>
            <a:xfrm flipH="1" rot="10800000">
              <a:off x="0" y="-100"/>
              <a:ext cx="6087900" cy="4419900"/>
            </a:xfrm>
            <a:prstGeom prst="round1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p39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9"/>
          <p:cNvSpPr txBox="1"/>
          <p:nvPr>
            <p:ph idx="1" type="body"/>
          </p:nvPr>
        </p:nvSpPr>
        <p:spPr>
          <a:xfrm>
            <a:off x="810450" y="554575"/>
            <a:ext cx="4686900" cy="3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Char char="╸"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419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Char char="╶"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419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Char char="╶"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419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Char char="╶"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419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Char char="╶"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419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Char char="╶"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419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Char char="╶"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419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Char char="╶"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419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Char char="╶"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65" name="Google Shape;65;p39"/>
          <p:cNvSpPr txBox="1"/>
          <p:nvPr/>
        </p:nvSpPr>
        <p:spPr>
          <a:xfrm>
            <a:off x="318111" y="380177"/>
            <a:ext cx="516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i="0" sz="72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" name="Google Shape;66;p39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40"/>
          <p:cNvGrpSpPr/>
          <p:nvPr/>
        </p:nvGrpSpPr>
        <p:grpSpPr>
          <a:xfrm>
            <a:off x="0" y="4632875"/>
            <a:ext cx="9144000" cy="510650"/>
            <a:chOff x="0" y="4632675"/>
            <a:chExt cx="9144000" cy="510650"/>
          </a:xfrm>
        </p:grpSpPr>
        <p:sp>
          <p:nvSpPr>
            <p:cNvPr id="69" name="Google Shape;69;p40"/>
            <p:cNvSpPr/>
            <p:nvPr/>
          </p:nvSpPr>
          <p:spPr>
            <a:xfrm>
              <a:off x="0" y="4632675"/>
              <a:ext cx="6087900" cy="510600"/>
            </a:xfrm>
            <a:prstGeom prst="round1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0"/>
            <p:cNvSpPr/>
            <p:nvPr/>
          </p:nvSpPr>
          <p:spPr>
            <a:xfrm flipH="1">
              <a:off x="8760600" y="4759925"/>
              <a:ext cx="383400" cy="383400"/>
            </a:xfrm>
            <a:prstGeom prst="round1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" name="Google Shape;71;p40"/>
          <p:cNvSpPr txBox="1"/>
          <p:nvPr>
            <p:ph idx="1" type="body"/>
          </p:nvPr>
        </p:nvSpPr>
        <p:spPr>
          <a:xfrm>
            <a:off x="457200" y="4632750"/>
            <a:ext cx="52290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72" name="Google Shape;72;p40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31"/>
          <p:cNvSpPr txBox="1"/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b="0" i="0" sz="2600" u="none" cap="none" strike="noStrik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b="0" i="0" sz="2600" u="none" cap="none" strike="noStrik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b="0" i="0" sz="2600" u="none" cap="none" strike="noStrik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b="0" i="0" sz="2600" u="none" cap="none" strike="noStrik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b="0" i="0" sz="2600" u="none" cap="none" strike="noStrik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b="0" i="0" sz="2600" u="none" cap="none" strike="noStrik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b="0" i="0" sz="2600" u="none" cap="none" strike="noStrik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b="0" i="0" sz="2600" u="none" cap="none" strike="noStrik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b="0" i="0" sz="2600" u="none" cap="none" strike="noStrik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" type="body"/>
          </p:nvPr>
        </p:nvSpPr>
        <p:spPr>
          <a:xfrm>
            <a:off x="913175" y="1746150"/>
            <a:ext cx="59448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b="0" i="0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b="0" i="0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b="0" i="0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b="0" i="0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b="0" i="0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b="0" i="0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b="0" i="0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b="0" i="0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b="0" i="0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1.png"/><Relationship Id="rId8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/>
          <p:nvPr>
            <p:ph type="ctrTitle"/>
          </p:nvPr>
        </p:nvSpPr>
        <p:spPr>
          <a:xfrm>
            <a:off x="89075" y="459275"/>
            <a:ext cx="5874000" cy="18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3800"/>
              <a:t>Unemployment and </a:t>
            </a:r>
            <a:r>
              <a:rPr lang="en" sz="3800">
                <a:solidFill>
                  <a:schemeClr val="accent1"/>
                </a:solidFill>
              </a:rPr>
              <a:t>Financial Crisis</a:t>
            </a:r>
            <a:r>
              <a:rPr lang="en" sz="3800"/>
              <a:t> In Review</a:t>
            </a:r>
            <a:endParaRPr sz="3800"/>
          </a:p>
        </p:txBody>
      </p:sp>
      <p:sp>
        <p:nvSpPr>
          <p:cNvPr id="100" name="Google Shape;100;p1"/>
          <p:cNvSpPr txBox="1"/>
          <p:nvPr>
            <p:ph type="ctrTitle"/>
          </p:nvPr>
        </p:nvSpPr>
        <p:spPr>
          <a:xfrm>
            <a:off x="221725" y="3949575"/>
            <a:ext cx="70839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1600">
                <a:solidFill>
                  <a:schemeClr val="lt1"/>
                </a:solidFill>
              </a:rPr>
              <a:t>Data Engineering Platforms for Analytics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1600">
                <a:solidFill>
                  <a:schemeClr val="lt1"/>
                </a:solidFill>
              </a:rPr>
              <a:t>Aakash Pahuja, Adrienne Wang, Brandon Allen, Prasanth Chinta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1600">
                <a:solidFill>
                  <a:schemeClr val="lt1"/>
                </a:solidFill>
              </a:rPr>
              <a:t>June 12, 2020 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"/>
          <p:cNvSpPr txBox="1"/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Data Profile </a:t>
            </a:r>
            <a:r>
              <a:rPr lang="en">
                <a:solidFill>
                  <a:schemeClr val="accent1"/>
                </a:solidFill>
              </a:rPr>
              <a:t>After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8" name="Google Shape;228;p10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10"/>
          <p:cNvSpPr txBox="1"/>
          <p:nvPr/>
        </p:nvSpPr>
        <p:spPr>
          <a:xfrm>
            <a:off x="573100" y="1523475"/>
            <a:ext cx="79584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● dim_period: “data about month, year”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	</a:t>
            </a:r>
            <a:r>
              <a:rPr b="0" i="0" lang="en" sz="10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156 rows and 4 columns</a:t>
            </a:r>
            <a:endParaRPr b="0" i="0" sz="10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99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Columns: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period_id smallint(6) PK 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period_month varchar(45) 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period_month_number varchar(40) 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period_year year(4)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● fact_econ_data: “Data type about Dow_Jones_Average_Close, Nasdaq_Average_Close, SP500_Average_Close, employment ratio and rate, unemployment ratio and rate”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6435 rows and 6 columns</a:t>
            </a:r>
            <a:endParaRPr b="0" i="0" sz="10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Columns: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bls_id smallint(5) UN AI PK 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period_id smallint(6) 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bls_type_id smallint(6) UN 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bls_value decimal(10,2) 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last_update timestamp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99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99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99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99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"/>
          <p:cNvSpPr txBox="1"/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Data Profile </a:t>
            </a:r>
            <a:r>
              <a:rPr lang="en">
                <a:solidFill>
                  <a:schemeClr val="accent1"/>
                </a:solidFill>
              </a:rPr>
              <a:t>After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5" name="Google Shape;235;p11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11"/>
          <p:cNvSpPr txBox="1"/>
          <p:nvPr/>
        </p:nvSpPr>
        <p:spPr>
          <a:xfrm>
            <a:off x="558600" y="1440000"/>
            <a:ext cx="8023500" cy="3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● </a:t>
            </a:r>
            <a:r>
              <a:rPr b="1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industry_returnRate_bridge: </a:t>
            </a: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“Industry name being affected in the financial crisis”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12 rows and 2 columns </a:t>
            </a:r>
            <a:endParaRPr b="0" i="0" sz="10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Columns: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-industry_id int(11) AI PK 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-industry_name varchar(45)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● </a:t>
            </a:r>
            <a:r>
              <a:rPr b="1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t_backup_bls_Unemployed_data: </a:t>
            </a:r>
            <a:endParaRPr b="1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5297 rows and 7 columns</a:t>
            </a:r>
            <a:endParaRPr b="0" i="0" sz="10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Columns: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-stg_id smallint(5) UN AI PK 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-year varchar(45) 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-period varchar(45) 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-periodName varchar(45) 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-latest varchar(10) 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-value double 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-footnotes varchar(45) 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-seriesID varchar(45) 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-ts timestamp</a:t>
            </a:r>
            <a:endParaRPr b="0" i="0" sz="11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" name="Google Shape;24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0325" y="554225"/>
            <a:ext cx="4716719" cy="39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2"/>
          <p:cNvSpPr txBox="1"/>
          <p:nvPr/>
        </p:nvSpPr>
        <p:spPr>
          <a:xfrm>
            <a:off x="152400" y="152400"/>
            <a:ext cx="4574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Our </a:t>
            </a:r>
            <a:r>
              <a:rPr b="0" i="0" lang="en" sz="1800" u="none" cap="none" strike="noStrike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Snowflake Dimensional Table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"/>
          <p:cNvSpPr txBox="1"/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Data </a:t>
            </a:r>
            <a:r>
              <a:rPr lang="en">
                <a:solidFill>
                  <a:schemeClr val="accent1"/>
                </a:solidFill>
              </a:rPr>
              <a:t>Ingestion</a:t>
            </a:r>
            <a:endParaRPr/>
          </a:p>
        </p:txBody>
      </p:sp>
      <p:sp>
        <p:nvSpPr>
          <p:cNvPr id="249" name="Google Shape;249;p13"/>
          <p:cNvSpPr txBox="1"/>
          <p:nvPr>
            <p:ph idx="1" type="body"/>
          </p:nvPr>
        </p:nvSpPr>
        <p:spPr>
          <a:xfrm>
            <a:off x="913175" y="1746150"/>
            <a:ext cx="22242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50" name="Google Shape;250;p13"/>
          <p:cNvSpPr txBox="1"/>
          <p:nvPr>
            <p:ph idx="2" type="body"/>
          </p:nvPr>
        </p:nvSpPr>
        <p:spPr>
          <a:xfrm>
            <a:off x="3427841" y="1746150"/>
            <a:ext cx="22242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51" name="Google Shape;251;p13"/>
          <p:cNvSpPr txBox="1"/>
          <p:nvPr>
            <p:ph idx="3" type="body"/>
          </p:nvPr>
        </p:nvSpPr>
        <p:spPr>
          <a:xfrm>
            <a:off x="5511400" y="1418400"/>
            <a:ext cx="3056400" cy="3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We are connected to the bls api to gather information for: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unemployment_duration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unemployment_rate and employment_rate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consumer price index</a:t>
            </a:r>
            <a:endParaRPr/>
          </a:p>
        </p:txBody>
      </p:sp>
      <p:sp>
        <p:nvSpPr>
          <p:cNvPr id="252" name="Google Shape;252;p13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550" y="1683850"/>
            <a:ext cx="4672024" cy="24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2988" y="851750"/>
            <a:ext cx="697675" cy="6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3"/>
          <p:cNvSpPr txBox="1"/>
          <p:nvPr/>
        </p:nvSpPr>
        <p:spPr>
          <a:xfrm>
            <a:off x="5873897" y="2014200"/>
            <a:ext cx="14571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13"/>
          <p:cNvPicPr preferRelativeResize="0"/>
          <p:nvPr/>
        </p:nvPicPr>
        <p:blipFill rotWithShape="1">
          <a:blip r:embed="rId5">
            <a:alphaModFix/>
          </a:blip>
          <a:srcRect b="0" l="0" r="-7032" t="-7032"/>
          <a:stretch/>
        </p:blipFill>
        <p:spPr>
          <a:xfrm>
            <a:off x="5873900" y="794299"/>
            <a:ext cx="840250" cy="88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"/>
          <p:cNvSpPr txBox="1"/>
          <p:nvPr>
            <p:ph type="title"/>
          </p:nvPr>
        </p:nvSpPr>
        <p:spPr>
          <a:xfrm>
            <a:off x="457200" y="0"/>
            <a:ext cx="34668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Data </a:t>
            </a:r>
            <a:r>
              <a:rPr lang="en">
                <a:solidFill>
                  <a:schemeClr val="accent1"/>
                </a:solidFill>
              </a:rPr>
              <a:t>Ingestion Example</a:t>
            </a:r>
            <a:endParaRPr/>
          </a:p>
        </p:txBody>
      </p:sp>
      <p:sp>
        <p:nvSpPr>
          <p:cNvPr id="262" name="Google Shape;262;p14"/>
          <p:cNvSpPr txBox="1"/>
          <p:nvPr>
            <p:ph idx="1" type="body"/>
          </p:nvPr>
        </p:nvSpPr>
        <p:spPr>
          <a:xfrm>
            <a:off x="1177075" y="1488525"/>
            <a:ext cx="26016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Web Scraping Code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63" name="Google Shape;263;p14"/>
          <p:cNvSpPr txBox="1"/>
          <p:nvPr>
            <p:ph idx="2" type="body"/>
          </p:nvPr>
        </p:nvSpPr>
        <p:spPr>
          <a:xfrm>
            <a:off x="5539425" y="1558663"/>
            <a:ext cx="22242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Output</a:t>
            </a:r>
            <a:endParaRPr/>
          </a:p>
        </p:txBody>
      </p:sp>
      <p:sp>
        <p:nvSpPr>
          <p:cNvPr id="264" name="Google Shape;264;p14"/>
          <p:cNvSpPr txBox="1"/>
          <p:nvPr>
            <p:ph idx="3" type="body"/>
          </p:nvPr>
        </p:nvSpPr>
        <p:spPr>
          <a:xfrm>
            <a:off x="5417325" y="517500"/>
            <a:ext cx="22242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Tool Utilized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65" name="Google Shape;265;p14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124" y="1942075"/>
            <a:ext cx="3524115" cy="238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8675" y="1942075"/>
            <a:ext cx="4061500" cy="23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4"/>
          <p:cNvSpPr txBox="1"/>
          <p:nvPr/>
        </p:nvSpPr>
        <p:spPr>
          <a:xfrm>
            <a:off x="4522590" y="829191"/>
            <a:ext cx="470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900910"/>
            <a:ext cx="642700" cy="74476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4"/>
          <p:cNvSpPr txBox="1"/>
          <p:nvPr/>
        </p:nvSpPr>
        <p:spPr>
          <a:xfrm>
            <a:off x="4594077" y="922974"/>
            <a:ext cx="5424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4"/>
          <p:cNvSpPr txBox="1"/>
          <p:nvPr/>
        </p:nvSpPr>
        <p:spPr>
          <a:xfrm>
            <a:off x="5423775" y="900900"/>
            <a:ext cx="24555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Jupyter Notebook (package csv, and BeautifulSoup to open and scrape web data and write to CSV)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 txBox="1"/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Data </a:t>
            </a:r>
            <a:r>
              <a:rPr lang="en">
                <a:solidFill>
                  <a:schemeClr val="accent1"/>
                </a:solidFill>
              </a:rPr>
              <a:t>Cleaning</a:t>
            </a:r>
            <a:endParaRPr/>
          </a:p>
        </p:txBody>
      </p:sp>
      <p:sp>
        <p:nvSpPr>
          <p:cNvPr id="277" name="Google Shape;277;p15"/>
          <p:cNvSpPr txBox="1"/>
          <p:nvPr>
            <p:ph idx="1" type="body"/>
          </p:nvPr>
        </p:nvSpPr>
        <p:spPr>
          <a:xfrm>
            <a:off x="913175" y="1746150"/>
            <a:ext cx="22242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API Code Snip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Add snip below</a:t>
            </a:r>
            <a:endParaRPr/>
          </a:p>
        </p:txBody>
      </p:sp>
      <p:sp>
        <p:nvSpPr>
          <p:cNvPr id="278" name="Google Shape;278;p15"/>
          <p:cNvSpPr txBox="1"/>
          <p:nvPr>
            <p:ph idx="2" type="body"/>
          </p:nvPr>
        </p:nvSpPr>
        <p:spPr>
          <a:xfrm>
            <a:off x="2347791" y="1164075"/>
            <a:ext cx="22242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79" name="Google Shape;279;p15"/>
          <p:cNvSpPr txBox="1"/>
          <p:nvPr>
            <p:ph idx="3" type="body"/>
          </p:nvPr>
        </p:nvSpPr>
        <p:spPr>
          <a:xfrm>
            <a:off x="5942507" y="1746150"/>
            <a:ext cx="22242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80" name="Google Shape;280;p15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15"/>
          <p:cNvSpPr txBox="1"/>
          <p:nvPr/>
        </p:nvSpPr>
        <p:spPr>
          <a:xfrm>
            <a:off x="5532625" y="1356950"/>
            <a:ext cx="2879400" cy="3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Api Data cleaned using python packages like </a:t>
            </a:r>
            <a:r>
              <a:rPr b="0" i="0" lang="en" sz="16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prettytable</a:t>
            </a:r>
            <a:r>
              <a:rPr b="0" i="0" lang="en" sz="1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in Jupyter notebook</a:t>
            </a:r>
            <a:endParaRPr b="0" i="0" sz="16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Using </a:t>
            </a:r>
            <a:r>
              <a:rPr b="0" i="0" lang="en" sz="16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pymysql</a:t>
            </a:r>
            <a:r>
              <a:rPr b="0" i="0" lang="en" sz="1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to do DDL and DML in MySQL.</a:t>
            </a:r>
            <a:endParaRPr b="0" i="0" sz="16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2" name="Google Shape;28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700" y="1491525"/>
            <a:ext cx="3594075" cy="24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6025" y="2285900"/>
            <a:ext cx="3305100" cy="22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5"/>
          <p:cNvPicPr preferRelativeResize="0"/>
          <p:nvPr/>
        </p:nvPicPr>
        <p:blipFill rotWithShape="1">
          <a:blip r:embed="rId5">
            <a:alphaModFix/>
          </a:blip>
          <a:srcRect b="0" l="0" r="-7032" t="-7032"/>
          <a:stretch/>
        </p:blipFill>
        <p:spPr>
          <a:xfrm>
            <a:off x="5873900" y="1072649"/>
            <a:ext cx="840250" cy="8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25913" y="1168575"/>
            <a:ext cx="697675" cy="6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 txBox="1"/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Data </a:t>
            </a:r>
            <a:r>
              <a:rPr lang="en">
                <a:solidFill>
                  <a:schemeClr val="accent1"/>
                </a:solidFill>
              </a:rPr>
              <a:t>Cleaning Example </a:t>
            </a:r>
            <a:endParaRPr/>
          </a:p>
        </p:txBody>
      </p:sp>
      <p:sp>
        <p:nvSpPr>
          <p:cNvPr id="291" name="Google Shape;291;p16"/>
          <p:cNvSpPr txBox="1"/>
          <p:nvPr>
            <p:ph idx="2" type="body"/>
          </p:nvPr>
        </p:nvSpPr>
        <p:spPr>
          <a:xfrm>
            <a:off x="6467263" y="709188"/>
            <a:ext cx="17520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Output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92" name="Google Shape;292;p16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3" name="Google Shape;2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201" y="2672388"/>
            <a:ext cx="3868800" cy="14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3150" y="1177175"/>
            <a:ext cx="2120225" cy="32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6"/>
          <p:cNvSpPr txBox="1"/>
          <p:nvPr>
            <p:ph idx="1" type="body"/>
          </p:nvPr>
        </p:nvSpPr>
        <p:spPr>
          <a:xfrm>
            <a:off x="1312538" y="2154125"/>
            <a:ext cx="24528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R Code 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296" name="Google Shape;29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4761" y="1878714"/>
            <a:ext cx="571479" cy="4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6"/>
          <p:cNvSpPr txBox="1"/>
          <p:nvPr>
            <p:ph idx="3" type="body"/>
          </p:nvPr>
        </p:nvSpPr>
        <p:spPr>
          <a:xfrm>
            <a:off x="4684613" y="2417713"/>
            <a:ext cx="14859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100"/>
              <a:t>R Studio was used to replicate yearly data as monthly data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cxnSp>
        <p:nvCxnSpPr>
          <p:cNvPr id="298" name="Google Shape;298;p16"/>
          <p:cNvCxnSpPr/>
          <p:nvPr/>
        </p:nvCxnSpPr>
        <p:spPr>
          <a:xfrm>
            <a:off x="4815750" y="3317525"/>
            <a:ext cx="1129500" cy="12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599000" y="270000"/>
            <a:ext cx="34695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accent1"/>
                </a:solidFill>
              </a:rPr>
              <a:t>Data Warehouse</a:t>
            </a:r>
            <a:r>
              <a:rPr lang="en"/>
              <a:t> through GCP</a:t>
            </a:r>
            <a:endParaRPr sz="3500"/>
          </a:p>
        </p:txBody>
      </p:sp>
      <p:sp>
        <p:nvSpPr>
          <p:cNvPr id="304" name="Google Shape;304;p17"/>
          <p:cNvSpPr txBox="1"/>
          <p:nvPr>
            <p:ph idx="3" type="body"/>
          </p:nvPr>
        </p:nvSpPr>
        <p:spPr>
          <a:xfrm>
            <a:off x="4846350" y="1358400"/>
            <a:ext cx="3622500" cy="30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500">
                <a:solidFill>
                  <a:srgbClr val="FFFFFF"/>
                </a:solidFill>
              </a:rPr>
              <a:t>Storage is </a:t>
            </a:r>
            <a:r>
              <a:rPr lang="en" sz="1500">
                <a:solidFill>
                  <a:schemeClr val="accent1"/>
                </a:solidFill>
              </a:rPr>
              <a:t>fast</a:t>
            </a:r>
            <a:r>
              <a:rPr lang="en" sz="1500">
                <a:solidFill>
                  <a:srgbClr val="FF9900"/>
                </a:solidFill>
              </a:rPr>
              <a:t> </a:t>
            </a:r>
            <a:r>
              <a:rPr lang="en" sz="1500">
                <a:solidFill>
                  <a:srgbClr val="FFFFFF"/>
                </a:solidFill>
              </a:rPr>
              <a:t>with uncapped bandwidth with strongly consistent listings.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500">
                <a:solidFill>
                  <a:srgbClr val="FFFFFF"/>
                </a:solidFill>
              </a:rPr>
              <a:t>With numerous data breaches and security issues reported in the news almost daily, </a:t>
            </a:r>
            <a:r>
              <a:rPr lang="en" sz="1500">
                <a:solidFill>
                  <a:schemeClr val="accent1"/>
                </a:solidFill>
              </a:rPr>
              <a:t>security</a:t>
            </a:r>
            <a:r>
              <a:rPr lang="en" sz="1500">
                <a:solidFill>
                  <a:srgbClr val="FFFFFF"/>
                </a:solidFill>
              </a:rPr>
              <a:t> is on top of our mind. Hence, GCP offers robust data privacy and security features.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500">
                <a:solidFill>
                  <a:srgbClr val="FFFFFF"/>
                </a:solidFill>
              </a:rPr>
              <a:t>Fully compatible with </a:t>
            </a:r>
            <a:r>
              <a:rPr lang="en" sz="1500">
                <a:solidFill>
                  <a:schemeClr val="accent1"/>
                </a:solidFill>
              </a:rPr>
              <a:t>Jupyter notebook</a:t>
            </a:r>
            <a:r>
              <a:rPr lang="en" sz="1500">
                <a:solidFill>
                  <a:srgbClr val="FFFFFF"/>
                </a:solidFill>
              </a:rPr>
              <a:t>, </a:t>
            </a:r>
            <a:r>
              <a:rPr lang="en" sz="1500">
                <a:solidFill>
                  <a:schemeClr val="accent1"/>
                </a:solidFill>
              </a:rPr>
              <a:t>MySQL</a:t>
            </a:r>
            <a:r>
              <a:rPr lang="en" sz="1500">
                <a:solidFill>
                  <a:srgbClr val="FFFFFF"/>
                </a:solidFill>
              </a:rPr>
              <a:t>, and </a:t>
            </a:r>
            <a:r>
              <a:rPr lang="en" sz="1500">
                <a:solidFill>
                  <a:schemeClr val="accent1"/>
                </a:solidFill>
              </a:rPr>
              <a:t>Tableau</a:t>
            </a:r>
            <a:r>
              <a:rPr lang="en" sz="1500">
                <a:solidFill>
                  <a:srgbClr val="FFFFFF"/>
                </a:solidFill>
              </a:rPr>
              <a:t> with convenient data transfer mechanism.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05" name="Google Shape;305;p17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6" name="Google Shape;30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050" y="1700600"/>
            <a:ext cx="3816952" cy="2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953" y="598351"/>
            <a:ext cx="1160823" cy="6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/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accent1"/>
                </a:solidFill>
              </a:rPr>
              <a:t>NoSQL</a:t>
            </a:r>
            <a:r>
              <a:rPr lang="en"/>
              <a:t> DATABASE</a:t>
            </a:r>
            <a:endParaRPr/>
          </a:p>
        </p:txBody>
      </p:sp>
      <p:sp>
        <p:nvSpPr>
          <p:cNvPr id="313" name="Google Shape;313;p18"/>
          <p:cNvSpPr txBox="1"/>
          <p:nvPr>
            <p:ph idx="1" type="body"/>
          </p:nvPr>
        </p:nvSpPr>
        <p:spPr>
          <a:xfrm>
            <a:off x="5593275" y="1418400"/>
            <a:ext cx="2774700" cy="29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MongoDB is document database, which fits well with our data, as each document contains several attributes (</a:t>
            </a:r>
            <a:r>
              <a:rPr lang="en">
                <a:solidFill>
                  <a:schemeClr val="accent1"/>
                </a:solidFill>
              </a:rPr>
              <a:t>Dow_Jones_Average_Close, Nasdaq_Average_Close, SP_500_Average_Close, employment_ratio, unemployment ratio etc.</a:t>
            </a:r>
            <a:r>
              <a:rPr lang="en"/>
              <a:t>) for each specific </a:t>
            </a:r>
            <a:r>
              <a:rPr lang="en">
                <a:solidFill>
                  <a:schemeClr val="accent1"/>
                </a:solidFill>
              </a:rPr>
              <a:t>month</a:t>
            </a:r>
            <a:r>
              <a:rPr lang="en"/>
              <a:t> and </a:t>
            </a:r>
            <a:r>
              <a:rPr lang="en">
                <a:solidFill>
                  <a:schemeClr val="accent1"/>
                </a:solidFill>
              </a:rPr>
              <a:t>year</a:t>
            </a:r>
            <a:r>
              <a:rPr lang="en"/>
              <a:t>.</a:t>
            </a:r>
            <a:endParaRPr/>
          </a:p>
        </p:txBody>
      </p:sp>
      <p:sp>
        <p:nvSpPr>
          <p:cNvPr id="314" name="Google Shape;314;p18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5" name="Google Shape;31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250" y="1661525"/>
            <a:ext cx="4628350" cy="27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0824" y="602025"/>
            <a:ext cx="759600" cy="7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"/>
          <p:cNvSpPr txBox="1"/>
          <p:nvPr>
            <p:ph type="title"/>
          </p:nvPr>
        </p:nvSpPr>
        <p:spPr>
          <a:xfrm>
            <a:off x="457200" y="0"/>
            <a:ext cx="36696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Why MongoDB over </a:t>
            </a:r>
            <a:r>
              <a:rPr lang="en">
                <a:solidFill>
                  <a:schemeClr val="accent1"/>
                </a:solidFill>
              </a:rPr>
              <a:t>Neo4j</a:t>
            </a:r>
            <a:r>
              <a:rPr lang="en"/>
              <a:t> for OLTP?</a:t>
            </a:r>
            <a:endParaRPr/>
          </a:p>
        </p:txBody>
      </p:sp>
      <p:sp>
        <p:nvSpPr>
          <p:cNvPr id="322" name="Google Shape;322;p19"/>
          <p:cNvSpPr txBox="1"/>
          <p:nvPr>
            <p:ph idx="1" type="body"/>
          </p:nvPr>
        </p:nvSpPr>
        <p:spPr>
          <a:xfrm>
            <a:off x="913175" y="1746150"/>
            <a:ext cx="22242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3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-</a:t>
            </a:r>
            <a:r>
              <a:rPr lang="en" sz="26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  </a:t>
            </a:r>
            <a:r>
              <a:rPr lang="en" sz="13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We used MongoDB over Neo4js because the analysis we needed was been done using MongoDB. If government officials wanted to add new data for a particular month and year, they could do that easily by just creating a new document in Mongo</a:t>
            </a:r>
            <a:endParaRPr sz="13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23" name="Google Shape;323;p19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19"/>
          <p:cNvSpPr txBox="1"/>
          <p:nvPr>
            <p:ph idx="1" type="body"/>
          </p:nvPr>
        </p:nvSpPr>
        <p:spPr>
          <a:xfrm>
            <a:off x="3459900" y="1746150"/>
            <a:ext cx="22242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3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-</a:t>
            </a:r>
            <a:r>
              <a:rPr lang="en" sz="26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  </a:t>
            </a:r>
            <a:r>
              <a:rPr lang="en" sz="13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Different categorical variables are only linked through a rate number. Graphical database can only provide minimal insights to future use cases </a:t>
            </a:r>
            <a:endParaRPr sz="13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25" name="Google Shape;325;p19"/>
          <p:cNvSpPr txBox="1"/>
          <p:nvPr>
            <p:ph idx="1" type="body"/>
          </p:nvPr>
        </p:nvSpPr>
        <p:spPr>
          <a:xfrm>
            <a:off x="5850625" y="1746150"/>
            <a:ext cx="22242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3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-</a:t>
            </a:r>
            <a:r>
              <a:rPr lang="en" sz="26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  </a:t>
            </a:r>
            <a:r>
              <a:rPr lang="en" sz="13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Our business case focuses on trend analysis mainly and relational graph provides minimal insight to our use case</a:t>
            </a:r>
            <a:endParaRPr sz="13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>
            <p:ph type="title"/>
          </p:nvPr>
        </p:nvSpPr>
        <p:spPr>
          <a:xfrm>
            <a:off x="398825" y="-83525"/>
            <a:ext cx="34671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Our </a:t>
            </a:r>
            <a:r>
              <a:rPr lang="en">
                <a:solidFill>
                  <a:schemeClr val="accent1"/>
                </a:solidFill>
              </a:rPr>
              <a:t>Team</a:t>
            </a:r>
            <a:endParaRPr/>
          </a:p>
        </p:txBody>
      </p:sp>
      <p:sp>
        <p:nvSpPr>
          <p:cNvPr id="106" name="Google Shape;106;p2"/>
          <p:cNvSpPr txBox="1"/>
          <p:nvPr>
            <p:ph idx="1" type="body"/>
          </p:nvPr>
        </p:nvSpPr>
        <p:spPr>
          <a:xfrm>
            <a:off x="320550" y="2863200"/>
            <a:ext cx="1748400" cy="21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1400"/>
              <a:t>Aakash Pahuja</a:t>
            </a:r>
            <a:endParaRPr b="1" sz="14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200"/>
              <a:t>MScA Candidate at The University of Chicago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200"/>
              <a:t>RFID Solution Architect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200"/>
          </a:p>
        </p:txBody>
      </p:sp>
      <p:sp>
        <p:nvSpPr>
          <p:cNvPr id="107" name="Google Shape;107;p2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1250" y="122900"/>
            <a:ext cx="3298551" cy="329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8728" y="177351"/>
            <a:ext cx="3231122" cy="31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77475" y="177348"/>
            <a:ext cx="3135275" cy="31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7650" y="67000"/>
            <a:ext cx="3467099" cy="345333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"/>
          <p:cNvSpPr txBox="1"/>
          <p:nvPr>
            <p:ph idx="1" type="body"/>
          </p:nvPr>
        </p:nvSpPr>
        <p:spPr>
          <a:xfrm>
            <a:off x="2620088" y="2863200"/>
            <a:ext cx="1748400" cy="21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1400"/>
              <a:t>Adrienne Wang</a:t>
            </a:r>
            <a:endParaRPr b="1" sz="14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200"/>
              <a:t>MScA Candidate at The University of Chicago</a:t>
            </a:r>
            <a:endParaRPr sz="1200"/>
          </a:p>
        </p:txBody>
      </p:sp>
      <p:sp>
        <p:nvSpPr>
          <p:cNvPr id="113" name="Google Shape;113;p2"/>
          <p:cNvSpPr txBox="1"/>
          <p:nvPr>
            <p:ph idx="1" type="body"/>
          </p:nvPr>
        </p:nvSpPr>
        <p:spPr>
          <a:xfrm>
            <a:off x="4856325" y="2863200"/>
            <a:ext cx="1805400" cy="21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1400"/>
              <a:t>Brandon Allen</a:t>
            </a:r>
            <a:endParaRPr b="1" sz="14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200"/>
              <a:t>MBA Candidate at The University of Chicago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200"/>
              <a:t>Senior Associate Director of Analytics at The University of Chicago</a:t>
            </a:r>
            <a:endParaRPr sz="1200"/>
          </a:p>
        </p:txBody>
      </p:sp>
      <p:sp>
        <p:nvSpPr>
          <p:cNvPr id="114" name="Google Shape;114;p2"/>
          <p:cNvSpPr txBox="1"/>
          <p:nvPr>
            <p:ph idx="1" type="body"/>
          </p:nvPr>
        </p:nvSpPr>
        <p:spPr>
          <a:xfrm>
            <a:off x="7147000" y="2863200"/>
            <a:ext cx="1748400" cy="21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1400"/>
              <a:t>Prasanth Chinta</a:t>
            </a:r>
            <a:endParaRPr b="1" sz="14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200"/>
              <a:t>MScA Candidate at The University of Chicago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200"/>
              <a:t>Senior Product Manager at a Financial Firm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/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Design </a:t>
            </a:r>
            <a:r>
              <a:rPr lang="en">
                <a:solidFill>
                  <a:schemeClr val="accent1"/>
                </a:solidFill>
              </a:rPr>
              <a:t>Considerations</a:t>
            </a:r>
            <a:endParaRPr/>
          </a:p>
        </p:txBody>
      </p:sp>
      <p:sp>
        <p:nvSpPr>
          <p:cNvPr id="331" name="Google Shape;331;p20"/>
          <p:cNvSpPr txBox="1"/>
          <p:nvPr>
            <p:ph idx="1" type="body"/>
          </p:nvPr>
        </p:nvSpPr>
        <p:spPr>
          <a:xfrm>
            <a:off x="913175" y="1517550"/>
            <a:ext cx="22242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Outliers, Anomalies, and Aggregation</a:t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We didn’t encounter outliers or anomalous data points, but we were prepared to treat them if necessary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Aggregated by time period depending on the native time scale to ensure consistent granularity of time</a:t>
            </a:r>
            <a:endParaRPr sz="1200"/>
          </a:p>
        </p:txBody>
      </p:sp>
      <p:sp>
        <p:nvSpPr>
          <p:cNvPr id="332" name="Google Shape;332;p20"/>
          <p:cNvSpPr txBox="1"/>
          <p:nvPr>
            <p:ph idx="2" type="body"/>
          </p:nvPr>
        </p:nvSpPr>
        <p:spPr>
          <a:xfrm>
            <a:off x="3427841" y="1517550"/>
            <a:ext cx="22242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Data Transformations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╸"/>
            </a:pPr>
            <a:r>
              <a:rPr lang="en" sz="1200"/>
              <a:t>Melted and reformed dim tables to better integrate with fact table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lang="en" sz="1200"/>
              <a:t>Reshaped industry data to successfully visualize in Tableau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lang="en" sz="1200"/>
              <a:t>Aligned education codes across BLS and Fred datasets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lang="en" sz="1200"/>
              <a:t>Standardized period naming conventions</a:t>
            </a:r>
            <a:endParaRPr sz="1200"/>
          </a:p>
        </p:txBody>
      </p:sp>
      <p:sp>
        <p:nvSpPr>
          <p:cNvPr id="333" name="Google Shape;333;p20"/>
          <p:cNvSpPr txBox="1"/>
          <p:nvPr>
            <p:ph idx="3" type="body"/>
          </p:nvPr>
        </p:nvSpPr>
        <p:spPr>
          <a:xfrm>
            <a:off x="5823011" y="1517550"/>
            <a:ext cx="25578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Data Mapping  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               </a:t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We considered a galaxy schema, but decided for the purposes of this project to go with snowflake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34" name="Google Shape;334;p20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5" name="Google Shape;33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4925" y="3118950"/>
            <a:ext cx="2318775" cy="11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41" name="Google Shape;341;p21"/>
          <p:cNvSpPr txBox="1"/>
          <p:nvPr>
            <p:ph idx="1" type="body"/>
          </p:nvPr>
        </p:nvSpPr>
        <p:spPr>
          <a:xfrm>
            <a:off x="810450" y="554575"/>
            <a:ext cx="4686900" cy="3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3300">
                <a:solidFill>
                  <a:srgbClr val="666666"/>
                </a:solidFill>
              </a:rPr>
              <a:t>After creating reports and building dashboards in Tableau, we noticed that ...</a:t>
            </a:r>
            <a:endParaRPr sz="33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" name="Google Shape;34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75" y="935425"/>
            <a:ext cx="8632050" cy="36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2"/>
          <p:cNvSpPr txBox="1"/>
          <p:nvPr>
            <p:ph idx="4294967295" type="title"/>
          </p:nvPr>
        </p:nvSpPr>
        <p:spPr>
          <a:xfrm>
            <a:off x="217000" y="0"/>
            <a:ext cx="86319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200"/>
              <a:t>The decline in stock index performance during the 2008 Financial Crisis is sufficiently similar to the </a:t>
            </a:r>
            <a:r>
              <a:rPr lang="en" sz="2200">
                <a:solidFill>
                  <a:schemeClr val="accent1"/>
                </a:solidFill>
              </a:rPr>
              <a:t>2020 COVID decline</a:t>
            </a:r>
            <a:endParaRPr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p23"/>
          <p:cNvSpPr txBox="1"/>
          <p:nvPr>
            <p:ph idx="4294967295" type="title"/>
          </p:nvPr>
        </p:nvSpPr>
        <p:spPr>
          <a:xfrm>
            <a:off x="217000" y="0"/>
            <a:ext cx="86319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200"/>
              <a:t>Stock industry indexes behaved similarly with a </a:t>
            </a:r>
            <a:r>
              <a:rPr lang="en" sz="2200">
                <a:solidFill>
                  <a:schemeClr val="accent1"/>
                </a:solidFill>
              </a:rPr>
              <a:t>steep decline in 2008</a:t>
            </a:r>
            <a:endParaRPr sz="2200"/>
          </a:p>
        </p:txBody>
      </p:sp>
      <p:pic>
        <p:nvPicPr>
          <p:cNvPr id="355" name="Google Shape;3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08100"/>
            <a:ext cx="8839198" cy="3539013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3"/>
          <p:cNvSpPr txBox="1"/>
          <p:nvPr>
            <p:ph idx="4294967295" type="title"/>
          </p:nvPr>
        </p:nvSpPr>
        <p:spPr>
          <a:xfrm>
            <a:off x="152400" y="4675950"/>
            <a:ext cx="86319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1500"/>
              <a:t>Note: this data captures 2007 to 2019</a:t>
            </a: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4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24"/>
          <p:cNvSpPr txBox="1"/>
          <p:nvPr>
            <p:ph idx="4294967295" type="title"/>
          </p:nvPr>
        </p:nvSpPr>
        <p:spPr>
          <a:xfrm>
            <a:off x="217000" y="0"/>
            <a:ext cx="86319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200"/>
              <a:t>The Energy, Financials, Industrials, Information Technology, Materials, and Real Estate industries had the </a:t>
            </a:r>
            <a:r>
              <a:rPr lang="en" sz="2200">
                <a:solidFill>
                  <a:schemeClr val="accent1"/>
                </a:solidFill>
              </a:rPr>
              <a:t>lowest average return rates during 2008</a:t>
            </a:r>
            <a:endParaRPr sz="2200"/>
          </a:p>
        </p:txBody>
      </p:sp>
      <p:sp>
        <p:nvSpPr>
          <p:cNvPr id="363" name="Google Shape;363;p24"/>
          <p:cNvSpPr txBox="1"/>
          <p:nvPr>
            <p:ph idx="4294967295" type="title"/>
          </p:nvPr>
        </p:nvSpPr>
        <p:spPr>
          <a:xfrm>
            <a:off x="152400" y="4676100"/>
            <a:ext cx="86319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1500"/>
              <a:t>Energy and Utilities didn’t recover until 2010</a:t>
            </a:r>
            <a:endParaRPr sz="1500"/>
          </a:p>
        </p:txBody>
      </p:sp>
      <p:pic>
        <p:nvPicPr>
          <p:cNvPr id="364" name="Google Shape;36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60500"/>
            <a:ext cx="8657999" cy="34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5"/>
          <p:cNvSpPr/>
          <p:nvPr/>
        </p:nvSpPr>
        <p:spPr>
          <a:xfrm>
            <a:off x="5743675" y="4633425"/>
            <a:ext cx="3400200" cy="51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5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25"/>
          <p:cNvSpPr txBox="1"/>
          <p:nvPr>
            <p:ph idx="4294967295" type="title"/>
          </p:nvPr>
        </p:nvSpPr>
        <p:spPr>
          <a:xfrm>
            <a:off x="217000" y="0"/>
            <a:ext cx="86319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200"/>
              <a:t>Lower education attainment suggests greater risk for unemployment, especially during </a:t>
            </a:r>
            <a:r>
              <a:rPr lang="en" sz="2200">
                <a:solidFill>
                  <a:schemeClr val="accent1"/>
                </a:solidFill>
              </a:rPr>
              <a:t>financial crises</a:t>
            </a:r>
            <a:endParaRPr sz="2200"/>
          </a:p>
        </p:txBody>
      </p:sp>
      <p:sp>
        <p:nvSpPr>
          <p:cNvPr id="372" name="Google Shape;372;p25"/>
          <p:cNvSpPr txBox="1"/>
          <p:nvPr>
            <p:ph idx="4294967295" type="title"/>
          </p:nvPr>
        </p:nvSpPr>
        <p:spPr>
          <a:xfrm>
            <a:off x="152400" y="4676100"/>
            <a:ext cx="86319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1500"/>
              <a:t>Comparisons across other metrics (Labor Force Participation, Consumer Price Index, etc.) and demographics (gender, etc.) did not yield meaningful differences </a:t>
            </a:r>
            <a:endParaRPr sz="1500"/>
          </a:p>
        </p:txBody>
      </p:sp>
      <p:pic>
        <p:nvPicPr>
          <p:cNvPr id="373" name="Google Shape;37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013" y="804150"/>
            <a:ext cx="8189976" cy="374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"/>
          <p:cNvSpPr/>
          <p:nvPr/>
        </p:nvSpPr>
        <p:spPr>
          <a:xfrm>
            <a:off x="5743675" y="4633425"/>
            <a:ext cx="3400200" cy="51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6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26"/>
          <p:cNvSpPr txBox="1"/>
          <p:nvPr>
            <p:ph idx="4294967295" type="title"/>
          </p:nvPr>
        </p:nvSpPr>
        <p:spPr>
          <a:xfrm>
            <a:off x="217000" y="0"/>
            <a:ext cx="86319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200"/>
              <a:t>Our Tableau dashboard consolidates sheets for </a:t>
            </a:r>
            <a:r>
              <a:rPr lang="en" sz="2200">
                <a:solidFill>
                  <a:schemeClr val="accent1"/>
                </a:solidFill>
              </a:rPr>
              <a:t>future research</a:t>
            </a:r>
            <a:endParaRPr sz="2200"/>
          </a:p>
        </p:txBody>
      </p:sp>
      <p:pic>
        <p:nvPicPr>
          <p:cNvPr id="381" name="Google Shape;38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838" y="708825"/>
            <a:ext cx="7390325" cy="38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7"/>
          <p:cNvSpPr txBox="1"/>
          <p:nvPr>
            <p:ph type="ctrTitle"/>
          </p:nvPr>
        </p:nvSpPr>
        <p:spPr>
          <a:xfrm>
            <a:off x="1561925" y="2916348"/>
            <a:ext cx="70038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FUTURE DIRECTIONS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8"/>
          <p:cNvSpPr txBox="1"/>
          <p:nvPr>
            <p:ph idx="4294967295" type="ctrTitle"/>
          </p:nvPr>
        </p:nvSpPr>
        <p:spPr>
          <a:xfrm>
            <a:off x="533400" y="571800"/>
            <a:ext cx="77724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The Energy, Financials, Industrials, Information Technology, Materials, Real Estate, and Utilities industries</a:t>
            </a:r>
            <a:endParaRPr b="0" i="0" sz="2900" u="none" cap="none" strike="noStrike">
              <a:solidFill>
                <a:schemeClr val="lt1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sp>
        <p:nvSpPr>
          <p:cNvPr id="392" name="Google Shape;392;p28"/>
          <p:cNvSpPr txBox="1"/>
          <p:nvPr>
            <p:ph idx="4294967295" type="subTitle"/>
          </p:nvPr>
        </p:nvSpPr>
        <p:spPr>
          <a:xfrm>
            <a:off x="533400" y="1639900"/>
            <a:ext cx="8074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</a:t>
            </a:r>
            <a:r>
              <a:rPr b="0" i="0" lang="en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ropped to the lowest absolute return rate during the 2008 Financial Crisis</a:t>
            </a:r>
            <a:endParaRPr b="0" i="0" sz="15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3" name="Google Shape;393;p28"/>
          <p:cNvSpPr txBox="1"/>
          <p:nvPr>
            <p:ph idx="4294967295" type="ctrTitle"/>
          </p:nvPr>
        </p:nvSpPr>
        <p:spPr>
          <a:xfrm>
            <a:off x="533400" y="3505500"/>
            <a:ext cx="84582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</a:pPr>
            <a:r>
              <a:rPr b="0" i="0" lang="en" sz="3400" u="none" cap="none" strike="noStrike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Industry and civic leaders must prepare</a:t>
            </a:r>
            <a:endParaRPr b="0" i="0" sz="3400" u="none" cap="none" strike="noStrike">
              <a:solidFill>
                <a:schemeClr val="accent1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sp>
        <p:nvSpPr>
          <p:cNvPr id="394" name="Google Shape;394;p28"/>
          <p:cNvSpPr txBox="1"/>
          <p:nvPr>
            <p:ph idx="4294967295" type="subTitle"/>
          </p:nvPr>
        </p:nvSpPr>
        <p:spPr>
          <a:xfrm>
            <a:off x="533400" y="4116409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to implement programs that quickly and efficiently support these most vulnerable individuals and industries to mitigate long-term fiscal damage</a:t>
            </a:r>
            <a:endParaRPr b="0" i="0" sz="15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5" name="Google Shape;395;p28"/>
          <p:cNvSpPr txBox="1"/>
          <p:nvPr>
            <p:ph idx="4294967295" type="ctrTitle"/>
          </p:nvPr>
        </p:nvSpPr>
        <p:spPr>
          <a:xfrm>
            <a:off x="533400" y="2267250"/>
            <a:ext cx="80748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The least educated members of society (less than a bachelor’s degree)</a:t>
            </a:r>
            <a:endParaRPr b="0" i="0" sz="2900" u="none" cap="none" strike="noStrike">
              <a:solidFill>
                <a:schemeClr val="lt1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sp>
        <p:nvSpPr>
          <p:cNvPr id="396" name="Google Shape;396;p28"/>
          <p:cNvSpPr txBox="1"/>
          <p:nvPr>
            <p:ph idx="4294967295" type="subTitle"/>
          </p:nvPr>
        </p:nvSpPr>
        <p:spPr>
          <a:xfrm>
            <a:off x="533400" y="3106759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are most at-risk of becoming unemployed during a financial crisis</a:t>
            </a:r>
            <a:endParaRPr b="0" i="0" sz="15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7" name="Google Shape;397;p28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9"/>
          <p:cNvSpPr txBox="1"/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Lessons </a:t>
            </a:r>
            <a:r>
              <a:rPr lang="en">
                <a:solidFill>
                  <a:schemeClr val="accent1"/>
                </a:solidFill>
              </a:rPr>
              <a:t>Learned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3" name="Google Shape;403;p29"/>
          <p:cNvSpPr txBox="1"/>
          <p:nvPr>
            <p:ph idx="1" type="body"/>
          </p:nvPr>
        </p:nvSpPr>
        <p:spPr>
          <a:xfrm>
            <a:off x="1599600" y="1625925"/>
            <a:ext cx="22242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100"/>
              <a:t>Data quality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100"/>
              <a:t>It was extremely helpful to have identified and leveraged high-quality and well-documented data sources</a:t>
            </a:r>
            <a:endParaRPr sz="1100"/>
          </a:p>
        </p:txBody>
      </p:sp>
      <p:sp>
        <p:nvSpPr>
          <p:cNvPr id="404" name="Google Shape;404;p29"/>
          <p:cNvSpPr txBox="1"/>
          <p:nvPr>
            <p:ph idx="2" type="body"/>
          </p:nvPr>
        </p:nvSpPr>
        <p:spPr>
          <a:xfrm>
            <a:off x="4997400" y="3034700"/>
            <a:ext cx="22242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100"/>
              <a:t>Data availability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100"/>
              <a:t>Finding the right data can be challenging, especially when attempting to avoid paywalls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100"/>
              <a:t>Adding more data could yield additional insights</a:t>
            </a:r>
            <a:endParaRPr sz="1100"/>
          </a:p>
        </p:txBody>
      </p:sp>
      <p:sp>
        <p:nvSpPr>
          <p:cNvPr id="405" name="Google Shape;405;p29"/>
          <p:cNvSpPr txBox="1"/>
          <p:nvPr>
            <p:ph idx="3" type="body"/>
          </p:nvPr>
        </p:nvSpPr>
        <p:spPr>
          <a:xfrm>
            <a:off x="1599600" y="3218400"/>
            <a:ext cx="22242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100"/>
              <a:t>Structural decisions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100"/>
              <a:t>Developing the schema requires tremendous vetting and iterative review to deliver best results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100"/>
          </a:p>
        </p:txBody>
      </p:sp>
      <p:sp>
        <p:nvSpPr>
          <p:cNvPr id="406" name="Google Shape;406;p29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" name="Google Shape;407;p29"/>
          <p:cNvSpPr txBox="1"/>
          <p:nvPr>
            <p:ph idx="1" type="body"/>
          </p:nvPr>
        </p:nvSpPr>
        <p:spPr>
          <a:xfrm>
            <a:off x="4997400" y="647100"/>
            <a:ext cx="2224200" cy="18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100"/>
              <a:t>Schema Selection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100"/>
              <a:t>Most datasets have only rate and date columns (Snowflake over Galaxy) 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100"/>
              <a:t>Ideal for our business case: compare trends for multiple indexes together 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100"/>
              <a:t>Time dimension is extremely important </a:t>
            </a:r>
            <a:endParaRPr b="1"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/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Table of </a:t>
            </a:r>
            <a:r>
              <a:rPr lang="en">
                <a:solidFill>
                  <a:schemeClr val="accent1"/>
                </a:solidFill>
              </a:rPr>
              <a:t>Contents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0" name="Google Shape;120;p3"/>
          <p:cNvSpPr txBox="1"/>
          <p:nvPr>
            <p:ph idx="1" type="body"/>
          </p:nvPr>
        </p:nvSpPr>
        <p:spPr>
          <a:xfrm>
            <a:off x="913175" y="1472675"/>
            <a:ext cx="7284600" cy="3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TEAM														2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EXECUTIVE SUMMARY											4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BUSINESS CASE												5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DATA SOURCES AND TOOLS										6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DATA PROFILE				         								7-11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EER DIAGRAM												12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PROCESS					       								13-18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ANALYSIS					       								19-24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RESULTS                                   										25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FUTURE DIRECTIONS  			            								26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DESIGN CONSIDERATIONS										27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LESSONS LEARNED											29</a:t>
            </a:r>
            <a:endParaRPr b="1" sz="1200"/>
          </a:p>
        </p:txBody>
      </p:sp>
      <p:sp>
        <p:nvSpPr>
          <p:cNvPr id="121" name="Google Shape;121;p3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0"/>
          <p:cNvSpPr txBox="1"/>
          <p:nvPr>
            <p:ph type="title"/>
          </p:nvPr>
        </p:nvSpPr>
        <p:spPr>
          <a:xfrm>
            <a:off x="913175" y="1103100"/>
            <a:ext cx="4190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7200">
                <a:solidFill>
                  <a:schemeClr val="accent1"/>
                </a:solidFill>
              </a:rPr>
              <a:t>Thanks!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413" name="Google Shape;413;p30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/>
          <p:nvPr>
            <p:ph idx="4294967295" type="ctrTitle"/>
          </p:nvPr>
        </p:nvSpPr>
        <p:spPr>
          <a:xfrm>
            <a:off x="416475" y="256423"/>
            <a:ext cx="81603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</a:pPr>
            <a:r>
              <a:rPr b="0" i="0" lang="en" sz="3700" u="none" cap="none" strike="noStrike">
                <a:solidFill>
                  <a:schemeClr val="l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Does history </a:t>
            </a:r>
            <a:r>
              <a:rPr b="0" i="0" lang="en" sz="3700" u="none" cap="none" strike="noStrike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repeat</a:t>
            </a:r>
            <a:r>
              <a:rPr b="0" i="0" lang="en" sz="3700" u="none" cap="none" strike="noStrike">
                <a:solidFill>
                  <a:schemeClr val="l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 itself? </a:t>
            </a:r>
            <a:endParaRPr b="0" i="0" sz="3700" u="none" cap="none" strike="noStrike">
              <a:solidFill>
                <a:schemeClr val="lt1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Extrapolating implications from the 2008 Financial Crisis for a COVID-19 world.</a:t>
            </a:r>
            <a:endParaRPr b="0" i="0" sz="3000" u="none" cap="none" strike="noStrike">
              <a:solidFill>
                <a:schemeClr val="lt1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sp>
        <p:nvSpPr>
          <p:cNvPr id="127" name="Google Shape;127;p4"/>
          <p:cNvSpPr txBox="1"/>
          <p:nvPr>
            <p:ph idx="4294967295" type="subTitle"/>
          </p:nvPr>
        </p:nvSpPr>
        <p:spPr>
          <a:xfrm>
            <a:off x="416475" y="2083875"/>
            <a:ext cx="8070900" cy="23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2008 Financial Crisis was one of the most severe global economic crises in history. Its impact was felt across all industries, and it continues to have a material impact on countless lives. Learning from the past could allow </a:t>
            </a:r>
            <a:r>
              <a:rPr b="0" i="0" lang="en" sz="15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policy-makers, civic leaders, and industry entities</a:t>
            </a:r>
            <a:r>
              <a:rPr b="0" i="0" lang="en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to more adequately prepare for future economic recessions.</a:t>
            </a:r>
            <a:endParaRPr b="0" i="0" sz="15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By understanding how the 2008 crisis impacted employment and stock performance, we seek to </a:t>
            </a:r>
            <a:r>
              <a:rPr b="0" i="0" lang="en" sz="15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identify individuals and industries that are most vulnerable to economic downturns</a:t>
            </a:r>
            <a:r>
              <a:rPr b="0" i="0" lang="en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 In doing so, we hope to highlight opportunities for support during the next economic crisis.</a:t>
            </a:r>
            <a:endParaRPr b="0" i="0" sz="15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4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/>
          <p:nvPr>
            <p:ph idx="4294967295" type="title"/>
          </p:nvPr>
        </p:nvSpPr>
        <p:spPr>
          <a:xfrm>
            <a:off x="457200" y="0"/>
            <a:ext cx="31713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lt1"/>
                </a:solidFill>
              </a:rPr>
              <a:t>Business </a:t>
            </a:r>
            <a:r>
              <a:rPr lang="en">
                <a:solidFill>
                  <a:schemeClr val="accent1"/>
                </a:solidFill>
              </a:rPr>
              <a:t>Case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4" name="Google Shape;134;p5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5"/>
          <p:cNvSpPr/>
          <p:nvPr/>
        </p:nvSpPr>
        <p:spPr>
          <a:xfrm>
            <a:off x="166647" y="2469490"/>
            <a:ext cx="5842800" cy="877200"/>
          </a:xfrm>
          <a:prstGeom prst="homePlat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3094970" y="2682877"/>
            <a:ext cx="33711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Char char="•"/>
            </a:pPr>
            <a:r>
              <a:rPr b="1" i="0" lang="en" sz="12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Underlying Data Structure Design</a:t>
            </a:r>
            <a:endParaRPr b="1" i="0" sz="14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Char char="•"/>
            </a:pPr>
            <a:r>
              <a:rPr b="1" i="0" lang="en" sz="12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Data Source Clarification</a:t>
            </a:r>
            <a:endParaRPr b="1" i="0" sz="14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1427309" y="2735215"/>
            <a:ext cx="16713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Data Structure Design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38" name="Google Shape;138;p5"/>
          <p:cNvGrpSpPr/>
          <p:nvPr/>
        </p:nvGrpSpPr>
        <p:grpSpPr>
          <a:xfrm>
            <a:off x="166599" y="1159871"/>
            <a:ext cx="6968688" cy="877271"/>
            <a:chOff x="522028" y="1540523"/>
            <a:chExt cx="8253806" cy="1092900"/>
          </a:xfrm>
        </p:grpSpPr>
        <p:sp>
          <p:nvSpPr>
            <p:cNvPr id="139" name="Google Shape;139;p5"/>
            <p:cNvSpPr/>
            <p:nvPr/>
          </p:nvSpPr>
          <p:spPr>
            <a:xfrm>
              <a:off x="522028" y="1540523"/>
              <a:ext cx="6919800" cy="1092900"/>
            </a:xfrm>
            <a:prstGeom prst="homePlate">
              <a:avLst>
                <a:gd fmla="val 50000" name="adj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highlight>
                  <a:srgbClr val="008080"/>
                </a:highlight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40" name="Google Shape;140;p5"/>
            <p:cNvSpPr txBox="1"/>
            <p:nvPr/>
          </p:nvSpPr>
          <p:spPr>
            <a:xfrm>
              <a:off x="2179657" y="1813289"/>
              <a:ext cx="1555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Financial Crisis Analysis</a:t>
              </a:r>
              <a:endParaRPr b="0"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4046034" y="1678124"/>
              <a:ext cx="47298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aleway"/>
                <a:buChar char="•"/>
              </a:pPr>
              <a:r>
                <a:rPr b="1" i="0" lang="en" sz="1200" u="none" cap="none" strike="noStrik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Demographic Analysis</a:t>
              </a:r>
              <a:endParaRPr b="1" i="0" sz="1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aleway"/>
                <a:buChar char="•"/>
              </a:pPr>
              <a:r>
                <a:rPr b="1" i="0" lang="en" sz="1200" u="none" cap="none" strike="noStrik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Stock Market Analysis</a:t>
              </a:r>
              <a:endParaRPr b="1" i="0" sz="1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aleway"/>
                <a:buChar char="•"/>
              </a:pPr>
              <a:r>
                <a:rPr b="1" i="0" lang="en" sz="1200" u="none" cap="none" strike="noStrik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Employment Analysis</a:t>
              </a:r>
              <a:endParaRPr b="1" i="0" sz="1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42" name="Google Shape;142;p5"/>
            <p:cNvGrpSpPr/>
            <p:nvPr/>
          </p:nvGrpSpPr>
          <p:grpSpPr>
            <a:xfrm>
              <a:off x="1154789" y="1727316"/>
              <a:ext cx="695161" cy="695162"/>
              <a:chOff x="7361" y="3009"/>
              <a:chExt cx="340" cy="340"/>
            </a:xfrm>
          </p:grpSpPr>
          <p:sp>
            <p:nvSpPr>
              <p:cNvPr id="143" name="Google Shape;143;p5"/>
              <p:cNvSpPr/>
              <p:nvPr/>
            </p:nvSpPr>
            <p:spPr>
              <a:xfrm>
                <a:off x="7431" y="3129"/>
                <a:ext cx="57" cy="142"/>
              </a:xfrm>
              <a:custGeom>
                <a:rect b="b" l="l" r="r" t="t"/>
                <a:pathLst>
                  <a:path extrusionOk="0" h="213" w="86">
                    <a:moveTo>
                      <a:pt x="5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7" y="0"/>
                      <a:pt x="23" y="4"/>
                      <a:pt x="22" y="9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0" y="118"/>
                      <a:pt x="1" y="122"/>
                      <a:pt x="3" y="124"/>
                    </a:cubicBezTo>
                    <a:cubicBezTo>
                      <a:pt x="5" y="127"/>
                      <a:pt x="8" y="128"/>
                      <a:pt x="11" y="128"/>
                    </a:cubicBezTo>
                    <a:cubicBezTo>
                      <a:pt x="11" y="203"/>
                      <a:pt x="11" y="203"/>
                      <a:pt x="11" y="203"/>
                    </a:cubicBezTo>
                    <a:cubicBezTo>
                      <a:pt x="11" y="209"/>
                      <a:pt x="16" y="213"/>
                      <a:pt x="22" y="213"/>
                    </a:cubicBezTo>
                    <a:cubicBezTo>
                      <a:pt x="28" y="213"/>
                      <a:pt x="32" y="209"/>
                      <a:pt x="32" y="203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54" y="128"/>
                      <a:pt x="54" y="128"/>
                      <a:pt x="54" y="128"/>
                    </a:cubicBezTo>
                    <a:cubicBezTo>
                      <a:pt x="54" y="203"/>
                      <a:pt x="54" y="203"/>
                      <a:pt x="54" y="203"/>
                    </a:cubicBezTo>
                    <a:cubicBezTo>
                      <a:pt x="54" y="209"/>
                      <a:pt x="58" y="213"/>
                      <a:pt x="64" y="213"/>
                    </a:cubicBezTo>
                    <a:cubicBezTo>
                      <a:pt x="70" y="213"/>
                      <a:pt x="75" y="209"/>
                      <a:pt x="75" y="203"/>
                    </a:cubicBezTo>
                    <a:cubicBezTo>
                      <a:pt x="75" y="128"/>
                      <a:pt x="75" y="128"/>
                      <a:pt x="75" y="128"/>
                    </a:cubicBezTo>
                    <a:cubicBezTo>
                      <a:pt x="78" y="128"/>
                      <a:pt x="81" y="127"/>
                      <a:pt x="83" y="124"/>
                    </a:cubicBezTo>
                    <a:cubicBezTo>
                      <a:pt x="85" y="122"/>
                      <a:pt x="86" y="118"/>
                      <a:pt x="85" y="115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3" y="4"/>
                      <a:pt x="59" y="0"/>
                      <a:pt x="54" y="0"/>
                    </a:cubicBezTo>
                    <a:close/>
                    <a:moveTo>
                      <a:pt x="41" y="21"/>
                    </a:moveTo>
                    <a:cubicBezTo>
                      <a:pt x="45" y="21"/>
                      <a:pt x="45" y="21"/>
                      <a:pt x="45" y="21"/>
                    </a:cubicBezTo>
                    <a:cubicBezTo>
                      <a:pt x="62" y="107"/>
                      <a:pt x="62" y="107"/>
                      <a:pt x="62" y="107"/>
                    </a:cubicBezTo>
                    <a:cubicBezTo>
                      <a:pt x="24" y="107"/>
                      <a:pt x="24" y="107"/>
                      <a:pt x="24" y="107"/>
                    </a:cubicBezTo>
                    <a:lnTo>
                      <a:pt x="41" y="2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7439" y="3073"/>
                <a:ext cx="42" cy="42"/>
              </a:xfrm>
              <a:custGeom>
                <a:rect b="b" l="l" r="r" t="t"/>
                <a:pathLst>
                  <a:path extrusionOk="0" h="64" w="64">
                    <a:moveTo>
                      <a:pt x="32" y="64"/>
                    </a:moveTo>
                    <a:cubicBezTo>
                      <a:pt x="50" y="64"/>
                      <a:pt x="64" y="49"/>
                      <a:pt x="64" y="32"/>
                    </a:cubicBezTo>
                    <a:cubicBezTo>
                      <a:pt x="64" y="14"/>
                      <a:pt x="50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49"/>
                      <a:pt x="14" y="64"/>
                      <a:pt x="32" y="64"/>
                    </a:cubicBezTo>
                    <a:close/>
                    <a:moveTo>
                      <a:pt x="32" y="21"/>
                    </a:moveTo>
                    <a:cubicBezTo>
                      <a:pt x="38" y="21"/>
                      <a:pt x="43" y="26"/>
                      <a:pt x="43" y="32"/>
                    </a:cubicBezTo>
                    <a:cubicBezTo>
                      <a:pt x="43" y="38"/>
                      <a:pt x="38" y="42"/>
                      <a:pt x="32" y="42"/>
                    </a:cubicBezTo>
                    <a:cubicBezTo>
                      <a:pt x="26" y="42"/>
                      <a:pt x="21" y="38"/>
                      <a:pt x="21" y="32"/>
                    </a:cubicBezTo>
                    <a:cubicBezTo>
                      <a:pt x="21" y="26"/>
                      <a:pt x="26" y="21"/>
                      <a:pt x="32" y="2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7502" y="3129"/>
                <a:ext cx="58" cy="142"/>
              </a:xfrm>
              <a:custGeom>
                <a:rect b="b" l="l" r="r" t="t"/>
                <a:pathLst>
                  <a:path extrusionOk="0" h="213" w="86">
                    <a:moveTo>
                      <a:pt x="53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7" y="0"/>
                      <a:pt x="23" y="4"/>
                      <a:pt x="22" y="9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8"/>
                      <a:pt x="0" y="122"/>
                      <a:pt x="2" y="124"/>
                    </a:cubicBezTo>
                    <a:cubicBezTo>
                      <a:pt x="4" y="127"/>
                      <a:pt x="7" y="128"/>
                      <a:pt x="11" y="128"/>
                    </a:cubicBezTo>
                    <a:cubicBezTo>
                      <a:pt x="11" y="203"/>
                      <a:pt x="11" y="203"/>
                      <a:pt x="11" y="203"/>
                    </a:cubicBezTo>
                    <a:cubicBezTo>
                      <a:pt x="11" y="209"/>
                      <a:pt x="15" y="213"/>
                      <a:pt x="21" y="213"/>
                    </a:cubicBezTo>
                    <a:cubicBezTo>
                      <a:pt x="27" y="213"/>
                      <a:pt x="32" y="209"/>
                      <a:pt x="32" y="203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53" y="128"/>
                      <a:pt x="53" y="128"/>
                      <a:pt x="53" y="128"/>
                    </a:cubicBezTo>
                    <a:cubicBezTo>
                      <a:pt x="53" y="203"/>
                      <a:pt x="53" y="203"/>
                      <a:pt x="53" y="203"/>
                    </a:cubicBezTo>
                    <a:cubicBezTo>
                      <a:pt x="53" y="209"/>
                      <a:pt x="58" y="213"/>
                      <a:pt x="64" y="213"/>
                    </a:cubicBezTo>
                    <a:cubicBezTo>
                      <a:pt x="70" y="213"/>
                      <a:pt x="75" y="209"/>
                      <a:pt x="75" y="203"/>
                    </a:cubicBezTo>
                    <a:cubicBezTo>
                      <a:pt x="75" y="128"/>
                      <a:pt x="75" y="128"/>
                      <a:pt x="75" y="128"/>
                    </a:cubicBezTo>
                    <a:cubicBezTo>
                      <a:pt x="78" y="128"/>
                      <a:pt x="81" y="127"/>
                      <a:pt x="83" y="124"/>
                    </a:cubicBezTo>
                    <a:cubicBezTo>
                      <a:pt x="85" y="122"/>
                      <a:pt x="86" y="118"/>
                      <a:pt x="85" y="115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3" y="4"/>
                      <a:pt x="58" y="0"/>
                      <a:pt x="53" y="0"/>
                    </a:cubicBezTo>
                    <a:close/>
                    <a:moveTo>
                      <a:pt x="41" y="21"/>
                    </a:moveTo>
                    <a:cubicBezTo>
                      <a:pt x="45" y="21"/>
                      <a:pt x="45" y="21"/>
                      <a:pt x="45" y="21"/>
                    </a:cubicBezTo>
                    <a:cubicBezTo>
                      <a:pt x="62" y="107"/>
                      <a:pt x="62" y="107"/>
                      <a:pt x="62" y="107"/>
                    </a:cubicBezTo>
                    <a:cubicBezTo>
                      <a:pt x="24" y="107"/>
                      <a:pt x="24" y="107"/>
                      <a:pt x="24" y="107"/>
                    </a:cubicBezTo>
                    <a:lnTo>
                      <a:pt x="41" y="2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7510" y="3073"/>
                <a:ext cx="42" cy="42"/>
              </a:xfrm>
              <a:custGeom>
                <a:rect b="b" l="l" r="r" t="t"/>
                <a:pathLst>
                  <a:path extrusionOk="0" h="64" w="64">
                    <a:moveTo>
                      <a:pt x="32" y="64"/>
                    </a:moveTo>
                    <a:cubicBezTo>
                      <a:pt x="49" y="64"/>
                      <a:pt x="64" y="49"/>
                      <a:pt x="64" y="32"/>
                    </a:cubicBezTo>
                    <a:cubicBezTo>
                      <a:pt x="64" y="14"/>
                      <a:pt x="49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49"/>
                      <a:pt x="14" y="64"/>
                      <a:pt x="32" y="64"/>
                    </a:cubicBezTo>
                    <a:close/>
                    <a:moveTo>
                      <a:pt x="32" y="21"/>
                    </a:moveTo>
                    <a:cubicBezTo>
                      <a:pt x="38" y="21"/>
                      <a:pt x="42" y="26"/>
                      <a:pt x="42" y="32"/>
                    </a:cubicBezTo>
                    <a:cubicBezTo>
                      <a:pt x="42" y="38"/>
                      <a:pt x="38" y="42"/>
                      <a:pt x="32" y="42"/>
                    </a:cubicBezTo>
                    <a:cubicBezTo>
                      <a:pt x="26" y="42"/>
                      <a:pt x="21" y="38"/>
                      <a:pt x="21" y="32"/>
                    </a:cubicBezTo>
                    <a:cubicBezTo>
                      <a:pt x="21" y="26"/>
                      <a:pt x="26" y="21"/>
                      <a:pt x="32" y="2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7573" y="3129"/>
                <a:ext cx="57" cy="142"/>
              </a:xfrm>
              <a:custGeom>
                <a:rect b="b" l="l" r="r" t="t"/>
                <a:pathLst>
                  <a:path extrusionOk="0" h="213" w="85">
                    <a:moveTo>
                      <a:pt x="74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1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2"/>
                      <a:pt x="4" y="107"/>
                      <a:pt x="10" y="107"/>
                    </a:cubicBezTo>
                    <a:cubicBezTo>
                      <a:pt x="10" y="203"/>
                      <a:pt x="10" y="203"/>
                      <a:pt x="10" y="203"/>
                    </a:cubicBezTo>
                    <a:cubicBezTo>
                      <a:pt x="10" y="209"/>
                      <a:pt x="15" y="213"/>
                      <a:pt x="21" y="213"/>
                    </a:cubicBezTo>
                    <a:cubicBezTo>
                      <a:pt x="27" y="213"/>
                      <a:pt x="32" y="209"/>
                      <a:pt x="32" y="203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53" y="107"/>
                      <a:pt x="53" y="107"/>
                      <a:pt x="53" y="107"/>
                    </a:cubicBezTo>
                    <a:cubicBezTo>
                      <a:pt x="53" y="203"/>
                      <a:pt x="53" y="203"/>
                      <a:pt x="53" y="203"/>
                    </a:cubicBezTo>
                    <a:cubicBezTo>
                      <a:pt x="53" y="209"/>
                      <a:pt x="58" y="213"/>
                      <a:pt x="64" y="213"/>
                    </a:cubicBezTo>
                    <a:cubicBezTo>
                      <a:pt x="70" y="213"/>
                      <a:pt x="74" y="209"/>
                      <a:pt x="74" y="203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80" y="107"/>
                      <a:pt x="85" y="102"/>
                      <a:pt x="85" y="96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5" y="5"/>
                      <a:pt x="80" y="0"/>
                      <a:pt x="74" y="0"/>
                    </a:cubicBezTo>
                    <a:close/>
                    <a:moveTo>
                      <a:pt x="21" y="21"/>
                    </a:moveTo>
                    <a:cubicBezTo>
                      <a:pt x="64" y="21"/>
                      <a:pt x="64" y="21"/>
                      <a:pt x="64" y="21"/>
                    </a:cubicBezTo>
                    <a:cubicBezTo>
                      <a:pt x="64" y="85"/>
                      <a:pt x="64" y="85"/>
                      <a:pt x="64" y="85"/>
                    </a:cubicBezTo>
                    <a:cubicBezTo>
                      <a:pt x="21" y="85"/>
                      <a:pt x="21" y="85"/>
                      <a:pt x="21" y="85"/>
                    </a:cubicBezTo>
                    <a:lnTo>
                      <a:pt x="21" y="2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7580" y="3073"/>
                <a:ext cx="43" cy="42"/>
              </a:xfrm>
              <a:custGeom>
                <a:rect b="b" l="l" r="r" t="t"/>
                <a:pathLst>
                  <a:path extrusionOk="0" h="64" w="64">
                    <a:moveTo>
                      <a:pt x="32" y="64"/>
                    </a:moveTo>
                    <a:cubicBezTo>
                      <a:pt x="50" y="64"/>
                      <a:pt x="64" y="49"/>
                      <a:pt x="64" y="32"/>
                    </a:cubicBezTo>
                    <a:cubicBezTo>
                      <a:pt x="64" y="14"/>
                      <a:pt x="50" y="0"/>
                      <a:pt x="32" y="0"/>
                    </a:cubicBezTo>
                    <a:cubicBezTo>
                      <a:pt x="15" y="0"/>
                      <a:pt x="0" y="14"/>
                      <a:pt x="0" y="32"/>
                    </a:cubicBezTo>
                    <a:cubicBezTo>
                      <a:pt x="0" y="49"/>
                      <a:pt x="15" y="64"/>
                      <a:pt x="32" y="64"/>
                    </a:cubicBezTo>
                    <a:close/>
                    <a:moveTo>
                      <a:pt x="32" y="21"/>
                    </a:moveTo>
                    <a:cubicBezTo>
                      <a:pt x="38" y="21"/>
                      <a:pt x="43" y="26"/>
                      <a:pt x="43" y="32"/>
                    </a:cubicBezTo>
                    <a:cubicBezTo>
                      <a:pt x="43" y="38"/>
                      <a:pt x="38" y="42"/>
                      <a:pt x="32" y="42"/>
                    </a:cubicBezTo>
                    <a:cubicBezTo>
                      <a:pt x="26" y="42"/>
                      <a:pt x="22" y="38"/>
                      <a:pt x="22" y="32"/>
                    </a:cubicBezTo>
                    <a:cubicBezTo>
                      <a:pt x="22" y="26"/>
                      <a:pt x="26" y="21"/>
                      <a:pt x="32" y="2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7361" y="3009"/>
                <a:ext cx="340" cy="340"/>
              </a:xfrm>
              <a:custGeom>
                <a:rect b="b" l="l" r="r" t="t"/>
                <a:pathLst>
                  <a:path extrusionOk="0" h="512" w="512"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  <a:moveTo>
                      <a:pt x="256" y="490"/>
                    </a:move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p:grpSp>
      </p:grpSp>
      <p:grpSp>
        <p:nvGrpSpPr>
          <p:cNvPr id="150" name="Google Shape;150;p5"/>
          <p:cNvGrpSpPr/>
          <p:nvPr/>
        </p:nvGrpSpPr>
        <p:grpSpPr>
          <a:xfrm>
            <a:off x="166596" y="3780739"/>
            <a:ext cx="6710115" cy="877271"/>
            <a:chOff x="552525" y="5022800"/>
            <a:chExt cx="7947548" cy="1092900"/>
          </a:xfrm>
        </p:grpSpPr>
        <p:sp>
          <p:nvSpPr>
            <p:cNvPr id="151" name="Google Shape;151;p5"/>
            <p:cNvSpPr/>
            <p:nvPr/>
          </p:nvSpPr>
          <p:spPr>
            <a:xfrm>
              <a:off x="552525" y="5022800"/>
              <a:ext cx="6915000" cy="1092900"/>
            </a:xfrm>
            <a:prstGeom prst="homePlate">
              <a:avLst>
                <a:gd fmla="val 50000" name="adj"/>
              </a:avLst>
            </a:prstGeom>
            <a:solidFill>
              <a:srgbClr val="8BCE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4084073" y="5454154"/>
              <a:ext cx="44160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aleway"/>
                <a:buChar char="•"/>
              </a:pPr>
              <a:r>
                <a:rPr b="1" i="0" lang="en" sz="1200" u="none" cap="none" strike="noStrik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Result Verification </a:t>
              </a:r>
              <a:endParaRPr b="1" i="0" sz="1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53" name="Google Shape;153;p5"/>
            <p:cNvSpPr txBox="1"/>
            <p:nvPr/>
          </p:nvSpPr>
          <p:spPr>
            <a:xfrm>
              <a:off x="2089700" y="5207933"/>
              <a:ext cx="19179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Verification</a:t>
              </a:r>
              <a:endParaRPr b="0"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54" name="Google Shape;154;p5"/>
            <p:cNvGrpSpPr/>
            <p:nvPr/>
          </p:nvGrpSpPr>
          <p:grpSpPr>
            <a:xfrm>
              <a:off x="1197081" y="5230519"/>
              <a:ext cx="678506" cy="678506"/>
              <a:chOff x="5048" y="783"/>
              <a:chExt cx="340" cy="340"/>
            </a:xfrm>
          </p:grpSpPr>
          <p:sp>
            <p:nvSpPr>
              <p:cNvPr id="155" name="Google Shape;155;p5"/>
              <p:cNvSpPr/>
              <p:nvPr/>
            </p:nvSpPr>
            <p:spPr>
              <a:xfrm>
                <a:off x="5112" y="868"/>
                <a:ext cx="212" cy="127"/>
              </a:xfrm>
              <a:custGeom>
                <a:rect b="b" l="l" r="r" t="t"/>
                <a:pathLst>
                  <a:path extrusionOk="0" h="192" w="320">
                    <a:moveTo>
                      <a:pt x="282" y="56"/>
                    </a:moveTo>
                    <a:cubicBezTo>
                      <a:pt x="296" y="38"/>
                      <a:pt x="296" y="38"/>
                      <a:pt x="296" y="38"/>
                    </a:cubicBezTo>
                    <a:cubicBezTo>
                      <a:pt x="299" y="34"/>
                      <a:pt x="299" y="28"/>
                      <a:pt x="295" y="24"/>
                    </a:cubicBezTo>
                    <a:cubicBezTo>
                      <a:pt x="291" y="20"/>
                      <a:pt x="285" y="20"/>
                      <a:pt x="281" y="23"/>
                    </a:cubicBezTo>
                    <a:cubicBezTo>
                      <a:pt x="263" y="37"/>
                      <a:pt x="263" y="37"/>
                      <a:pt x="263" y="37"/>
                    </a:cubicBezTo>
                    <a:cubicBezTo>
                      <a:pt x="235" y="14"/>
                      <a:pt x="199" y="0"/>
                      <a:pt x="160" y="0"/>
                    </a:cubicBezTo>
                    <a:cubicBezTo>
                      <a:pt x="71" y="0"/>
                      <a:pt x="0" y="71"/>
                      <a:pt x="0" y="160"/>
                    </a:cubicBezTo>
                    <a:cubicBezTo>
                      <a:pt x="0" y="166"/>
                      <a:pt x="4" y="170"/>
                      <a:pt x="10" y="170"/>
                    </a:cubicBezTo>
                    <a:cubicBezTo>
                      <a:pt x="16" y="170"/>
                      <a:pt x="21" y="166"/>
                      <a:pt x="21" y="160"/>
                    </a:cubicBezTo>
                    <a:cubicBezTo>
                      <a:pt x="21" y="83"/>
                      <a:pt x="83" y="21"/>
                      <a:pt x="160" y="21"/>
                    </a:cubicBezTo>
                    <a:cubicBezTo>
                      <a:pt x="192" y="21"/>
                      <a:pt x="222" y="32"/>
                      <a:pt x="245" y="51"/>
                    </a:cubicBezTo>
                    <a:cubicBezTo>
                      <a:pt x="137" y="133"/>
                      <a:pt x="137" y="133"/>
                      <a:pt x="137" y="133"/>
                    </a:cubicBezTo>
                    <a:cubicBezTo>
                      <a:pt x="137" y="134"/>
                      <a:pt x="136" y="134"/>
                      <a:pt x="136" y="134"/>
                    </a:cubicBezTo>
                    <a:cubicBezTo>
                      <a:pt x="130" y="141"/>
                      <a:pt x="126" y="149"/>
                      <a:pt x="126" y="158"/>
                    </a:cubicBezTo>
                    <a:cubicBezTo>
                      <a:pt x="126" y="167"/>
                      <a:pt x="130" y="175"/>
                      <a:pt x="136" y="182"/>
                    </a:cubicBezTo>
                    <a:cubicBezTo>
                      <a:pt x="142" y="188"/>
                      <a:pt x="151" y="192"/>
                      <a:pt x="160" y="192"/>
                    </a:cubicBezTo>
                    <a:cubicBezTo>
                      <a:pt x="160" y="192"/>
                      <a:pt x="160" y="192"/>
                      <a:pt x="160" y="192"/>
                    </a:cubicBezTo>
                    <a:cubicBezTo>
                      <a:pt x="169" y="192"/>
                      <a:pt x="177" y="188"/>
                      <a:pt x="183" y="182"/>
                    </a:cubicBezTo>
                    <a:cubicBezTo>
                      <a:pt x="184" y="182"/>
                      <a:pt x="184" y="181"/>
                      <a:pt x="184" y="181"/>
                    </a:cubicBezTo>
                    <a:cubicBezTo>
                      <a:pt x="268" y="74"/>
                      <a:pt x="268" y="74"/>
                      <a:pt x="268" y="74"/>
                    </a:cubicBezTo>
                    <a:cubicBezTo>
                      <a:pt x="287" y="97"/>
                      <a:pt x="298" y="127"/>
                      <a:pt x="298" y="160"/>
                    </a:cubicBezTo>
                    <a:cubicBezTo>
                      <a:pt x="298" y="166"/>
                      <a:pt x="303" y="170"/>
                      <a:pt x="309" y="170"/>
                    </a:cubicBezTo>
                    <a:cubicBezTo>
                      <a:pt x="315" y="170"/>
                      <a:pt x="320" y="166"/>
                      <a:pt x="320" y="160"/>
                    </a:cubicBezTo>
                    <a:cubicBezTo>
                      <a:pt x="320" y="120"/>
                      <a:pt x="305" y="84"/>
                      <a:pt x="282" y="56"/>
                    </a:cubicBezTo>
                    <a:close/>
                    <a:moveTo>
                      <a:pt x="168" y="167"/>
                    </a:moveTo>
                    <a:cubicBezTo>
                      <a:pt x="166" y="169"/>
                      <a:pt x="163" y="170"/>
                      <a:pt x="160" y="170"/>
                    </a:cubicBezTo>
                    <a:cubicBezTo>
                      <a:pt x="160" y="170"/>
                      <a:pt x="160" y="170"/>
                      <a:pt x="160" y="170"/>
                    </a:cubicBezTo>
                    <a:cubicBezTo>
                      <a:pt x="156" y="170"/>
                      <a:pt x="153" y="169"/>
                      <a:pt x="151" y="167"/>
                    </a:cubicBezTo>
                    <a:cubicBezTo>
                      <a:pt x="149" y="164"/>
                      <a:pt x="147" y="161"/>
                      <a:pt x="147" y="158"/>
                    </a:cubicBezTo>
                    <a:cubicBezTo>
                      <a:pt x="147" y="155"/>
                      <a:pt x="149" y="152"/>
                      <a:pt x="151" y="150"/>
                    </a:cubicBezTo>
                    <a:cubicBezTo>
                      <a:pt x="227" y="91"/>
                      <a:pt x="227" y="91"/>
                      <a:pt x="227" y="91"/>
                    </a:cubicBezTo>
                    <a:lnTo>
                      <a:pt x="168" y="167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5048" y="783"/>
                <a:ext cx="340" cy="340"/>
              </a:xfrm>
              <a:custGeom>
                <a:rect b="b" l="l" r="r" t="t"/>
                <a:pathLst>
                  <a:path extrusionOk="0" h="512" w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p:grpSp>
      </p:grpSp>
      <p:grpSp>
        <p:nvGrpSpPr>
          <p:cNvPr id="157" name="Google Shape;157;p5"/>
          <p:cNvGrpSpPr/>
          <p:nvPr/>
        </p:nvGrpSpPr>
        <p:grpSpPr>
          <a:xfrm>
            <a:off x="659557" y="2561367"/>
            <a:ext cx="695161" cy="695162"/>
            <a:chOff x="388" y="758"/>
            <a:chExt cx="340" cy="340"/>
          </a:xfrm>
        </p:grpSpPr>
        <p:sp>
          <p:nvSpPr>
            <p:cNvPr id="158" name="Google Shape;158;p5"/>
            <p:cNvSpPr/>
            <p:nvPr/>
          </p:nvSpPr>
          <p:spPr>
            <a:xfrm>
              <a:off x="462" y="834"/>
              <a:ext cx="192" cy="192"/>
            </a:xfrm>
            <a:custGeom>
              <a:rect b="b" l="l" r="r" t="t"/>
              <a:pathLst>
                <a:path extrusionOk="0" h="289" w="289">
                  <a:moveTo>
                    <a:pt x="43" y="289"/>
                  </a:moveTo>
                  <a:cubicBezTo>
                    <a:pt x="32" y="289"/>
                    <a:pt x="21" y="284"/>
                    <a:pt x="13" y="276"/>
                  </a:cubicBezTo>
                  <a:cubicBezTo>
                    <a:pt x="5" y="268"/>
                    <a:pt x="0" y="257"/>
                    <a:pt x="0" y="246"/>
                  </a:cubicBezTo>
                  <a:cubicBezTo>
                    <a:pt x="0" y="235"/>
                    <a:pt x="5" y="224"/>
                    <a:pt x="13" y="216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0" y="82"/>
                    <a:pt x="118" y="50"/>
                    <a:pt x="140" y="29"/>
                  </a:cubicBezTo>
                  <a:cubicBezTo>
                    <a:pt x="144" y="24"/>
                    <a:pt x="150" y="20"/>
                    <a:pt x="156" y="16"/>
                  </a:cubicBezTo>
                  <a:cubicBezTo>
                    <a:pt x="178" y="3"/>
                    <a:pt x="204" y="0"/>
                    <a:pt x="229" y="9"/>
                  </a:cubicBezTo>
                  <a:cubicBezTo>
                    <a:pt x="232" y="10"/>
                    <a:pt x="235" y="13"/>
                    <a:pt x="235" y="16"/>
                  </a:cubicBezTo>
                  <a:cubicBezTo>
                    <a:pt x="236" y="20"/>
                    <a:pt x="235" y="24"/>
                    <a:pt x="233" y="26"/>
                  </a:cubicBezTo>
                  <a:cubicBezTo>
                    <a:pt x="194" y="65"/>
                    <a:pt x="194" y="65"/>
                    <a:pt x="194" y="65"/>
                  </a:cubicBezTo>
                  <a:cubicBezTo>
                    <a:pt x="198" y="71"/>
                    <a:pt x="203" y="76"/>
                    <a:pt x="208" y="81"/>
                  </a:cubicBezTo>
                  <a:cubicBezTo>
                    <a:pt x="213" y="86"/>
                    <a:pt x="218" y="91"/>
                    <a:pt x="224" y="95"/>
                  </a:cubicBezTo>
                  <a:cubicBezTo>
                    <a:pt x="263" y="56"/>
                    <a:pt x="263" y="56"/>
                    <a:pt x="263" y="56"/>
                  </a:cubicBezTo>
                  <a:cubicBezTo>
                    <a:pt x="265" y="54"/>
                    <a:pt x="269" y="53"/>
                    <a:pt x="273" y="54"/>
                  </a:cubicBezTo>
                  <a:cubicBezTo>
                    <a:pt x="276" y="54"/>
                    <a:pt x="279" y="57"/>
                    <a:pt x="280" y="60"/>
                  </a:cubicBezTo>
                  <a:cubicBezTo>
                    <a:pt x="289" y="85"/>
                    <a:pt x="286" y="111"/>
                    <a:pt x="273" y="133"/>
                  </a:cubicBezTo>
                  <a:cubicBezTo>
                    <a:pt x="273" y="133"/>
                    <a:pt x="273" y="133"/>
                    <a:pt x="273" y="133"/>
                  </a:cubicBezTo>
                  <a:cubicBezTo>
                    <a:pt x="269" y="139"/>
                    <a:pt x="265" y="145"/>
                    <a:pt x="260" y="149"/>
                  </a:cubicBezTo>
                  <a:cubicBezTo>
                    <a:pt x="239" y="171"/>
                    <a:pt x="207" y="179"/>
                    <a:pt x="178" y="171"/>
                  </a:cubicBezTo>
                  <a:cubicBezTo>
                    <a:pt x="73" y="276"/>
                    <a:pt x="73" y="276"/>
                    <a:pt x="73" y="276"/>
                  </a:cubicBezTo>
                  <a:cubicBezTo>
                    <a:pt x="65" y="284"/>
                    <a:pt x="54" y="289"/>
                    <a:pt x="43" y="289"/>
                  </a:cubicBezTo>
                  <a:close/>
                  <a:moveTo>
                    <a:pt x="200" y="25"/>
                  </a:moveTo>
                  <a:cubicBezTo>
                    <a:pt x="188" y="25"/>
                    <a:pt x="177" y="28"/>
                    <a:pt x="167" y="34"/>
                  </a:cubicBezTo>
                  <a:cubicBezTo>
                    <a:pt x="162" y="37"/>
                    <a:pt x="158" y="40"/>
                    <a:pt x="155" y="44"/>
                  </a:cubicBezTo>
                  <a:cubicBezTo>
                    <a:pt x="137" y="61"/>
                    <a:pt x="132" y="87"/>
                    <a:pt x="140" y="110"/>
                  </a:cubicBezTo>
                  <a:cubicBezTo>
                    <a:pt x="141" y="114"/>
                    <a:pt x="140" y="119"/>
                    <a:pt x="137" y="122"/>
                  </a:cubicBezTo>
                  <a:cubicBezTo>
                    <a:pt x="28" y="231"/>
                    <a:pt x="28" y="231"/>
                    <a:pt x="28" y="231"/>
                  </a:cubicBezTo>
                  <a:cubicBezTo>
                    <a:pt x="24" y="235"/>
                    <a:pt x="22" y="240"/>
                    <a:pt x="22" y="246"/>
                  </a:cubicBezTo>
                  <a:cubicBezTo>
                    <a:pt x="22" y="252"/>
                    <a:pt x="24" y="257"/>
                    <a:pt x="28" y="261"/>
                  </a:cubicBezTo>
                  <a:cubicBezTo>
                    <a:pt x="36" y="269"/>
                    <a:pt x="50" y="269"/>
                    <a:pt x="58" y="261"/>
                  </a:cubicBezTo>
                  <a:cubicBezTo>
                    <a:pt x="167" y="152"/>
                    <a:pt x="167" y="152"/>
                    <a:pt x="167" y="152"/>
                  </a:cubicBezTo>
                  <a:cubicBezTo>
                    <a:pt x="170" y="149"/>
                    <a:pt x="175" y="148"/>
                    <a:pt x="179" y="149"/>
                  </a:cubicBezTo>
                  <a:cubicBezTo>
                    <a:pt x="202" y="157"/>
                    <a:pt x="228" y="152"/>
                    <a:pt x="245" y="134"/>
                  </a:cubicBezTo>
                  <a:cubicBezTo>
                    <a:pt x="249" y="131"/>
                    <a:pt x="252" y="127"/>
                    <a:pt x="255" y="122"/>
                  </a:cubicBezTo>
                  <a:cubicBezTo>
                    <a:pt x="255" y="122"/>
                    <a:pt x="255" y="122"/>
                    <a:pt x="255" y="122"/>
                  </a:cubicBezTo>
                  <a:cubicBezTo>
                    <a:pt x="261" y="111"/>
                    <a:pt x="265" y="98"/>
                    <a:pt x="264" y="85"/>
                  </a:cubicBezTo>
                  <a:cubicBezTo>
                    <a:pt x="232" y="117"/>
                    <a:pt x="232" y="117"/>
                    <a:pt x="232" y="117"/>
                  </a:cubicBezTo>
                  <a:cubicBezTo>
                    <a:pt x="229" y="120"/>
                    <a:pt x="223" y="121"/>
                    <a:pt x="219" y="118"/>
                  </a:cubicBezTo>
                  <a:cubicBezTo>
                    <a:pt x="210" y="112"/>
                    <a:pt x="201" y="105"/>
                    <a:pt x="192" y="96"/>
                  </a:cubicBezTo>
                  <a:cubicBezTo>
                    <a:pt x="184" y="88"/>
                    <a:pt x="177" y="79"/>
                    <a:pt x="171" y="70"/>
                  </a:cubicBezTo>
                  <a:cubicBezTo>
                    <a:pt x="168" y="66"/>
                    <a:pt x="169" y="60"/>
                    <a:pt x="172" y="56"/>
                  </a:cubicBezTo>
                  <a:cubicBezTo>
                    <a:pt x="204" y="25"/>
                    <a:pt x="204" y="25"/>
                    <a:pt x="204" y="25"/>
                  </a:cubicBezTo>
                  <a:cubicBezTo>
                    <a:pt x="202" y="25"/>
                    <a:pt x="201" y="25"/>
                    <a:pt x="200" y="25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388" y="758"/>
              <a:ext cx="340" cy="340"/>
            </a:xfrm>
            <a:custGeom>
              <a:rect b="b" l="l" r="r" t="t"/>
              <a:pathLst>
                <a:path extrusionOk="0" h="512" w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60" name="Google Shape;160;p5"/>
          <p:cNvGrpSpPr/>
          <p:nvPr/>
        </p:nvGrpSpPr>
        <p:grpSpPr>
          <a:xfrm>
            <a:off x="7135278" y="411688"/>
            <a:ext cx="695161" cy="695162"/>
            <a:chOff x="6726" y="2883"/>
            <a:chExt cx="340" cy="340"/>
          </a:xfrm>
        </p:grpSpPr>
        <p:sp>
          <p:nvSpPr>
            <p:cNvPr id="161" name="Google Shape;161;p5"/>
            <p:cNvSpPr/>
            <p:nvPr/>
          </p:nvSpPr>
          <p:spPr>
            <a:xfrm>
              <a:off x="6832" y="2947"/>
              <a:ext cx="149" cy="212"/>
            </a:xfrm>
            <a:custGeom>
              <a:rect b="b" l="l" r="r" t="t"/>
              <a:pathLst>
                <a:path extrusionOk="0" h="320" w="225">
                  <a:moveTo>
                    <a:pt x="33" y="320"/>
                  </a:moveTo>
                  <a:cubicBezTo>
                    <a:pt x="31" y="320"/>
                    <a:pt x="29" y="319"/>
                    <a:pt x="28" y="318"/>
                  </a:cubicBezTo>
                  <a:cubicBezTo>
                    <a:pt x="23" y="316"/>
                    <a:pt x="21" y="311"/>
                    <a:pt x="22" y="306"/>
                  </a:cubicBezTo>
                  <a:cubicBezTo>
                    <a:pt x="61" y="170"/>
                    <a:pt x="61" y="170"/>
                    <a:pt x="61" y="170"/>
                  </a:cubicBezTo>
                  <a:cubicBezTo>
                    <a:pt x="11" y="170"/>
                    <a:pt x="11" y="170"/>
                    <a:pt x="11" y="170"/>
                  </a:cubicBezTo>
                  <a:cubicBezTo>
                    <a:pt x="8" y="170"/>
                    <a:pt x="4" y="169"/>
                    <a:pt x="2" y="166"/>
                  </a:cubicBezTo>
                  <a:cubicBezTo>
                    <a:pt x="0" y="163"/>
                    <a:pt x="0" y="159"/>
                    <a:pt x="2" y="155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7" y="2"/>
                    <a:pt x="71" y="0"/>
                    <a:pt x="75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6" y="0"/>
                    <a:pt x="189" y="1"/>
                    <a:pt x="191" y="5"/>
                  </a:cubicBezTo>
                  <a:cubicBezTo>
                    <a:pt x="193" y="8"/>
                    <a:pt x="193" y="11"/>
                    <a:pt x="192" y="15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8" y="96"/>
                    <a:pt x="222" y="98"/>
                    <a:pt x="224" y="102"/>
                  </a:cubicBezTo>
                  <a:cubicBezTo>
                    <a:pt x="225" y="106"/>
                    <a:pt x="225" y="110"/>
                    <a:pt x="222" y="113"/>
                  </a:cubicBezTo>
                  <a:cubicBezTo>
                    <a:pt x="41" y="316"/>
                    <a:pt x="41" y="316"/>
                    <a:pt x="41" y="316"/>
                  </a:cubicBezTo>
                  <a:cubicBezTo>
                    <a:pt x="39" y="318"/>
                    <a:pt x="36" y="320"/>
                    <a:pt x="33" y="320"/>
                  </a:cubicBezTo>
                  <a:close/>
                  <a:moveTo>
                    <a:pt x="28" y="149"/>
                  </a:moveTo>
                  <a:cubicBezTo>
                    <a:pt x="75" y="149"/>
                    <a:pt x="75" y="149"/>
                    <a:pt x="75" y="149"/>
                  </a:cubicBezTo>
                  <a:cubicBezTo>
                    <a:pt x="79" y="149"/>
                    <a:pt x="82" y="151"/>
                    <a:pt x="84" y="153"/>
                  </a:cubicBezTo>
                  <a:cubicBezTo>
                    <a:pt x="86" y="156"/>
                    <a:pt x="87" y="159"/>
                    <a:pt x="86" y="163"/>
                  </a:cubicBezTo>
                  <a:cubicBezTo>
                    <a:pt x="56" y="267"/>
                    <a:pt x="56" y="267"/>
                    <a:pt x="56" y="267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39" y="117"/>
                    <a:pt x="139" y="117"/>
                    <a:pt x="139" y="117"/>
                  </a:cubicBezTo>
                  <a:cubicBezTo>
                    <a:pt x="136" y="117"/>
                    <a:pt x="132" y="115"/>
                    <a:pt x="130" y="112"/>
                  </a:cubicBezTo>
                  <a:cubicBezTo>
                    <a:pt x="128" y="109"/>
                    <a:pt x="128" y="105"/>
                    <a:pt x="130" y="102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82" y="21"/>
                    <a:pt x="82" y="21"/>
                    <a:pt x="82" y="21"/>
                  </a:cubicBezTo>
                  <a:lnTo>
                    <a:pt x="28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726" y="2883"/>
              <a:ext cx="340" cy="340"/>
            </a:xfrm>
            <a:custGeom>
              <a:rect b="b" l="l" r="r" t="t"/>
              <a:pathLst>
                <a:path extrusionOk="0" h="512" w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163" name="Google Shape;163;p5"/>
          <p:cNvSpPr txBox="1"/>
          <p:nvPr/>
        </p:nvSpPr>
        <p:spPr>
          <a:xfrm>
            <a:off x="6932956" y="1280337"/>
            <a:ext cx="1099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6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Objective</a:t>
            </a:r>
            <a:endParaRPr b="1" i="0" sz="20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6163375" y="1637800"/>
            <a:ext cx="2772900" cy="30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44000" lvl="0" marL="144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•"/>
            </a:pPr>
            <a:r>
              <a:rPr b="0" i="0" lang="en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Develop analytics framework to carry out the analysis of the Financial Crisis on unemployment rate 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44000" lvl="0" marL="144000" marR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•"/>
            </a:pPr>
            <a:r>
              <a:rPr b="0" i="0" lang="en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Detail impact on stock market and workforce deployment 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44000" lvl="0" marL="144000" marR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•"/>
            </a:pPr>
            <a:r>
              <a:rPr b="0" i="0" lang="en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Identify individuals’ characteristics and industries that are most at-risk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44000" lvl="0" marL="144000" marR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•"/>
            </a:pPr>
            <a:r>
              <a:rPr b="0" i="0" lang="en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Design One-Page Dashboard to interactively visualize current and historical KPI, filtered by selected dimensions 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/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000000"/>
                </a:solidFill>
              </a:rPr>
              <a:t>Data</a:t>
            </a:r>
            <a:r>
              <a:rPr lang="en">
                <a:solidFill>
                  <a:schemeClr val="accent1"/>
                </a:solidFill>
              </a:rPr>
              <a:t> Engineering </a:t>
            </a:r>
            <a:r>
              <a:rPr lang="en">
                <a:solidFill>
                  <a:srgbClr val="000000"/>
                </a:solidFill>
              </a:rPr>
              <a:t>Tools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0" name="Google Shape;170;p6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6"/>
          <p:cNvSpPr/>
          <p:nvPr/>
        </p:nvSpPr>
        <p:spPr>
          <a:xfrm>
            <a:off x="4688090" y="1665351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Data Warehouse</a:t>
            </a:r>
            <a:endParaRPr b="0" i="0" sz="1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1147497" y="1665351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Data Collection</a:t>
            </a:r>
            <a:endParaRPr b="0" i="0" sz="1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2917797" y="1665351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Data Processing</a:t>
            </a:r>
            <a:endParaRPr b="0" i="0" sz="1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6458397" y="1665351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Data Visualization</a:t>
            </a:r>
            <a:endParaRPr b="0" i="0" sz="1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5" name="Google Shape;17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7713" y="2271425"/>
            <a:ext cx="697675" cy="6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6"/>
          <p:cNvSpPr txBox="1"/>
          <p:nvPr/>
        </p:nvSpPr>
        <p:spPr>
          <a:xfrm>
            <a:off x="1219075" y="2867350"/>
            <a:ext cx="13977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Web-scraping</a:t>
            </a:r>
            <a:endParaRPr b="0" i="0" sz="11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Public APIs</a:t>
            </a:r>
            <a:endParaRPr b="0" i="0" sz="11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.csv Downloads</a:t>
            </a:r>
            <a:endParaRPr b="0" i="0" sz="11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7" name="Google Shape;17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8000" y="2222913"/>
            <a:ext cx="697675" cy="6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7450" y="3781699"/>
            <a:ext cx="1160825" cy="662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6728" y="2241576"/>
            <a:ext cx="1160823" cy="6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08288" y="2969100"/>
            <a:ext cx="697675" cy="6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47038" y="2240613"/>
            <a:ext cx="1160825" cy="66228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6"/>
          <p:cNvSpPr/>
          <p:nvPr/>
        </p:nvSpPr>
        <p:spPr>
          <a:xfrm>
            <a:off x="2660700" y="1802750"/>
            <a:ext cx="257100" cy="167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4443450" y="1802750"/>
            <a:ext cx="257100" cy="167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6201300" y="1802750"/>
            <a:ext cx="257100" cy="167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"/>
          <p:cNvSpPr txBox="1"/>
          <p:nvPr/>
        </p:nvSpPr>
        <p:spPr>
          <a:xfrm>
            <a:off x="4973700" y="3799250"/>
            <a:ext cx="1018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6" name="Google Shape;186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77449" y="2969100"/>
            <a:ext cx="1018800" cy="76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77324" y="3799250"/>
            <a:ext cx="759600" cy="7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6"/>
          <p:cNvPicPr preferRelativeResize="0"/>
          <p:nvPr/>
        </p:nvPicPr>
        <p:blipFill rotWithShape="1">
          <a:blip r:embed="rId10">
            <a:alphaModFix/>
          </a:blip>
          <a:srcRect b="-601190" l="143100" r="-143100" t="601190"/>
          <a:stretch/>
        </p:blipFill>
        <p:spPr>
          <a:xfrm>
            <a:off x="4443450" y="3516725"/>
            <a:ext cx="1638943" cy="4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/>
          <p:nvPr>
            <p:ph idx="4294967295" type="title"/>
          </p:nvPr>
        </p:nvSpPr>
        <p:spPr>
          <a:xfrm>
            <a:off x="0" y="-559275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Our </a:t>
            </a:r>
            <a:r>
              <a:rPr lang="en">
                <a:solidFill>
                  <a:schemeClr val="accent1"/>
                </a:solidFill>
              </a:rPr>
              <a:t>Datasets</a:t>
            </a:r>
            <a:endParaRPr/>
          </a:p>
        </p:txBody>
      </p:sp>
      <p:graphicFrame>
        <p:nvGraphicFramePr>
          <p:cNvPr id="194" name="Google Shape;194;p7"/>
          <p:cNvGraphicFramePr/>
          <p:nvPr/>
        </p:nvGraphicFramePr>
        <p:xfrm>
          <a:off x="0" y="3821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{30B42E77-2D70-4918-9CB6-8A6BCB574DE6}</a:tableStyleId>
              </a:tblPr>
              <a:tblGrid>
                <a:gridCol w="1862225"/>
                <a:gridCol w="1790050"/>
                <a:gridCol w="771150"/>
                <a:gridCol w="732100"/>
                <a:gridCol w="834975"/>
                <a:gridCol w="826550"/>
                <a:gridCol w="954700"/>
                <a:gridCol w="1372250"/>
              </a:tblGrid>
              <a:tr h="5559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Data Profile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Description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Total Size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Sources #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# of Rows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Columns #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Structure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Source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396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Stock Market Indexes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S&amp;P 500, Dow Jones IA, and NASDAQ Indexes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16KB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1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149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4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Structured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Yahoo Finance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916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Employment and Labor Force Participation Data for Education Attainment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Labor force, employment, and unemployment statistics by educational attainment for persons age 25 and older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22KB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1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360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2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Structured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Bls.gov Website and Public API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FRED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48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Currency Exchange Rate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US to EURO Currency Exchange Rate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10KB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1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149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5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Structured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FRED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816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Unemployment Duration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Unemployment Duration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64KB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1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588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5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Structured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Bls.gov Website and Public API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81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Unemployment Rate and Volume by Demographics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Unemployed jobseekers by sex, reason for unemployment, and active job search methods used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193KB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1 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5,000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6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Structured (JSON)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Bls.gov Website and Public API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291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Stocks Return by Industries 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Annual returns for the ten stock market sectors against the S&amp;P 500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112KB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1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1872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5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Structured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Novel Investor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5" name="Google Shape;195;p7"/>
          <p:cNvSpPr txBox="1"/>
          <p:nvPr>
            <p:ph idx="12" type="sldNum"/>
          </p:nvPr>
        </p:nvSpPr>
        <p:spPr>
          <a:xfrm>
            <a:off x="8760600" y="505760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"/>
          <p:cNvSpPr txBox="1"/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Data </a:t>
            </a:r>
            <a:r>
              <a:rPr lang="en">
                <a:solidFill>
                  <a:schemeClr val="accent1"/>
                </a:solidFill>
              </a:rPr>
              <a:t>Quality</a:t>
            </a:r>
            <a:endParaRPr/>
          </a:p>
        </p:txBody>
      </p:sp>
      <p:sp>
        <p:nvSpPr>
          <p:cNvPr id="201" name="Google Shape;201;p8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8"/>
          <p:cNvSpPr/>
          <p:nvPr/>
        </p:nvSpPr>
        <p:spPr>
          <a:xfrm>
            <a:off x="4171025" y="2650728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Consistency</a:t>
            </a:r>
            <a:endParaRPr b="0" i="0" sz="1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4171018" y="205680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Uniqueness</a:t>
            </a:r>
            <a:endParaRPr b="0" i="0" sz="1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4171025" y="1462878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Validity</a:t>
            </a:r>
            <a:endParaRPr b="0" i="0" sz="1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4171018" y="86895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Completeness</a:t>
            </a:r>
            <a:endParaRPr b="0" i="0" sz="1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6" name="Google Shape;206;p8"/>
          <p:cNvSpPr/>
          <p:nvPr/>
        </p:nvSpPr>
        <p:spPr>
          <a:xfrm>
            <a:off x="4171025" y="324465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Timeliness</a:t>
            </a:r>
            <a:endParaRPr b="0" i="0" sz="1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Google Shape;207;p8"/>
          <p:cNvSpPr/>
          <p:nvPr/>
        </p:nvSpPr>
        <p:spPr>
          <a:xfrm>
            <a:off x="4171025" y="3838578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Accuracy</a:t>
            </a:r>
            <a:endParaRPr b="0" i="0" sz="1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8" name="Google Shape;208;p8"/>
          <p:cNvSpPr txBox="1"/>
          <p:nvPr>
            <p:ph idx="4294967295" type="body"/>
          </p:nvPr>
        </p:nvSpPr>
        <p:spPr>
          <a:xfrm>
            <a:off x="913175" y="1746150"/>
            <a:ext cx="2609400" cy="25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400"/>
          </a:p>
        </p:txBody>
      </p:sp>
      <p:sp>
        <p:nvSpPr>
          <p:cNvPr id="209" name="Google Shape;209;p8"/>
          <p:cNvSpPr txBox="1"/>
          <p:nvPr>
            <p:ph idx="4294967295" type="body"/>
          </p:nvPr>
        </p:nvSpPr>
        <p:spPr>
          <a:xfrm>
            <a:off x="5828900" y="801850"/>
            <a:ext cx="28260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There are no missing values in our datasets as we ensured that ETL process has necessary checkups</a:t>
            </a:r>
            <a:endParaRPr sz="1000"/>
          </a:p>
        </p:txBody>
      </p:sp>
      <p:sp>
        <p:nvSpPr>
          <p:cNvPr id="210" name="Google Shape;210;p8"/>
          <p:cNvSpPr txBox="1"/>
          <p:nvPr>
            <p:ph idx="4294967295" type="body"/>
          </p:nvPr>
        </p:nvSpPr>
        <p:spPr>
          <a:xfrm>
            <a:off x="5828900" y="2603375"/>
            <a:ext cx="28260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Data format is consistent across all tables </a:t>
            </a:r>
            <a:endParaRPr sz="1000"/>
          </a:p>
        </p:txBody>
      </p:sp>
      <p:sp>
        <p:nvSpPr>
          <p:cNvPr id="211" name="Google Shape;211;p8"/>
          <p:cNvSpPr txBox="1"/>
          <p:nvPr>
            <p:ph idx="4294967295" type="body"/>
          </p:nvPr>
        </p:nvSpPr>
        <p:spPr>
          <a:xfrm>
            <a:off x="5828900" y="2000875"/>
            <a:ext cx="28260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Our datasets have duplicated monthly data to keep all datasets at the same granularity level (No interference with analysis)</a:t>
            </a:r>
            <a:endParaRPr sz="1000"/>
          </a:p>
        </p:txBody>
      </p:sp>
      <p:sp>
        <p:nvSpPr>
          <p:cNvPr id="212" name="Google Shape;212;p8"/>
          <p:cNvSpPr txBox="1"/>
          <p:nvPr>
            <p:ph idx="4294967295" type="body"/>
          </p:nvPr>
        </p:nvSpPr>
        <p:spPr>
          <a:xfrm>
            <a:off x="5828900" y="1401363"/>
            <a:ext cx="28260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Our data passes format check, length check, lookup table, presence check, range check and spell check </a:t>
            </a:r>
            <a:endParaRPr sz="1000"/>
          </a:p>
        </p:txBody>
      </p:sp>
      <p:sp>
        <p:nvSpPr>
          <p:cNvPr id="213" name="Google Shape;213;p8"/>
          <p:cNvSpPr txBox="1"/>
          <p:nvPr>
            <p:ph idx="4294967295" type="body"/>
          </p:nvPr>
        </p:nvSpPr>
        <p:spPr>
          <a:xfrm>
            <a:off x="5828900" y="3205875"/>
            <a:ext cx="28260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Our data except industry returns is up to date (May 2020) </a:t>
            </a:r>
            <a:endParaRPr sz="1000"/>
          </a:p>
        </p:txBody>
      </p:sp>
      <p:sp>
        <p:nvSpPr>
          <p:cNvPr id="214" name="Google Shape;214;p8"/>
          <p:cNvSpPr txBox="1"/>
          <p:nvPr>
            <p:ph idx="4294967295" type="body"/>
          </p:nvPr>
        </p:nvSpPr>
        <p:spPr>
          <a:xfrm>
            <a:off x="5828900" y="3808375"/>
            <a:ext cx="28260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Accuracy is verified by our data providers</a:t>
            </a:r>
            <a:r>
              <a:rPr lang="en" sz="1100"/>
              <a:t> </a:t>
            </a:r>
            <a:endParaRPr sz="1100"/>
          </a:p>
        </p:txBody>
      </p:sp>
      <p:pic>
        <p:nvPicPr>
          <p:cNvPr id="215" name="Google Shape;21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513" y="1509013"/>
            <a:ext cx="3009275" cy="30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 txBox="1"/>
          <p:nvPr>
            <p:ph type="title"/>
          </p:nvPr>
        </p:nvSpPr>
        <p:spPr>
          <a:xfrm>
            <a:off x="442525" y="0"/>
            <a:ext cx="33600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 Data Profile </a:t>
            </a:r>
            <a:r>
              <a:rPr lang="en">
                <a:solidFill>
                  <a:schemeClr val="accent1"/>
                </a:solidFill>
              </a:rPr>
              <a:t>After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9"/>
          <p:cNvSpPr txBox="1"/>
          <p:nvPr>
            <p:ph idx="12" type="sldNum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9"/>
          <p:cNvSpPr txBox="1"/>
          <p:nvPr/>
        </p:nvSpPr>
        <p:spPr>
          <a:xfrm>
            <a:off x="529575" y="1458175"/>
            <a:ext cx="7994400" cy="30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● </a:t>
            </a:r>
            <a:r>
              <a:rPr b="1" i="0" lang="en" sz="1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dim_master_codes</a:t>
            </a:r>
            <a:r>
              <a:rPr b="0" i="0" lang="en" sz="1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“Data about races, education, marital status etc.”</a:t>
            </a:r>
            <a:endParaRPr b="0" i="0" sz="1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	</a:t>
            </a:r>
            <a:r>
              <a:rPr b="0" i="0" lang="en" sz="13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57 rows and 9 columns</a:t>
            </a:r>
            <a:endParaRPr b="0" i="0" sz="13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Columns:</a:t>
            </a:r>
            <a:endParaRPr b="0" i="0" sz="1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stg_id smallint(5) UN AI PK </a:t>
            </a:r>
            <a:endParaRPr b="0" i="0" sz="1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code varchar(45) </a:t>
            </a:r>
            <a:endParaRPr b="0" i="0" sz="1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sexes varchar(4) </a:t>
            </a:r>
            <a:endParaRPr b="0" i="0" sz="1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races varchar(10) </a:t>
            </a:r>
            <a:endParaRPr b="0" i="0" sz="1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age varchar(10) </a:t>
            </a:r>
            <a:endParaRPr b="0" i="0" sz="1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education varchar(255) </a:t>
            </a:r>
            <a:endParaRPr b="0" i="0" sz="1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marital_status varchar(45) </a:t>
            </a:r>
            <a:endParaRPr b="0" i="0" sz="1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bls_type varchar(45) </a:t>
            </a:r>
            <a:endParaRPr b="0" i="0" sz="1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ts timestamp</a:t>
            </a:r>
            <a:endParaRPr b="0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utland template">
  <a:themeElements>
    <a:clrScheme name="Custom 347">
      <a:dk1>
        <a:srgbClr val="142236"/>
      </a:dk1>
      <a:lt1>
        <a:srgbClr val="FFFFFF"/>
      </a:lt1>
      <a:dk2>
        <a:srgbClr val="667180"/>
      </a:dk2>
      <a:lt2>
        <a:srgbClr val="E5E8EB"/>
      </a:lt2>
      <a:accent1>
        <a:srgbClr val="FF6035"/>
      </a:accent1>
      <a:accent2>
        <a:srgbClr val="BB1C0B"/>
      </a:accent2>
      <a:accent3>
        <a:srgbClr val="1DC8E6"/>
      </a:accent3>
      <a:accent4>
        <a:srgbClr val="0D7FA3"/>
      </a:accent4>
      <a:accent5>
        <a:srgbClr val="8FC55D"/>
      </a:accent5>
      <a:accent6>
        <a:srgbClr val="4E9934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